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8"/>
    <p:sldId id="257" r:id="rId49"/>
    <p:sldId id="258" r:id="rId50"/>
    <p:sldId id="259" r:id="rId51"/>
    <p:sldId id="260" r:id="rId52"/>
    <p:sldId id="261" r:id="rId53"/>
    <p:sldId id="262" r:id="rId54"/>
    <p:sldId id="263" r:id="rId55"/>
    <p:sldId id="264" r:id="rId56"/>
    <p:sldId id="265" r:id="rId57"/>
    <p:sldId id="266" r:id="rId58"/>
    <p:sldId id="267" r:id="rId59"/>
    <p:sldId id="268" r:id="rId60"/>
    <p:sldId id="269" r:id="rId61"/>
    <p:sldId id="270" r:id="rId62"/>
    <p:sldId id="271" r:id="rId63"/>
    <p:sldId id="272" r:id="rId64"/>
    <p:sldId id="273" r:id="rId65"/>
    <p:sldId id="274" r:id="rId66"/>
    <p:sldId id="275" r:id="rId67"/>
    <p:sldId id="276" r:id="rId68"/>
    <p:sldId id="277" r:id="rId6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Poppins" charset="1" panose="00000500000000000000"/>
      <p:regular r:id="rId12"/>
    </p:embeddedFont>
    <p:embeddedFont>
      <p:font typeface="Poppins Bold" charset="1" panose="00000800000000000000"/>
      <p:regular r:id="rId13"/>
    </p:embeddedFont>
    <p:embeddedFont>
      <p:font typeface="Poppins Italics" charset="1" panose="00000500000000000000"/>
      <p:regular r:id="rId14"/>
    </p:embeddedFont>
    <p:embeddedFont>
      <p:font typeface="Poppins Bold Italics" charset="1" panose="00000800000000000000"/>
      <p:regular r:id="rId15"/>
    </p:embeddedFont>
    <p:embeddedFont>
      <p:font typeface="Poppins Thin" charset="1" panose="00000300000000000000"/>
      <p:regular r:id="rId16"/>
    </p:embeddedFont>
    <p:embeddedFont>
      <p:font typeface="Poppins Thin Italics" charset="1" panose="00000300000000000000"/>
      <p:regular r:id="rId17"/>
    </p:embeddedFont>
    <p:embeddedFont>
      <p:font typeface="Poppins Extra-Light" charset="1" panose="00000300000000000000"/>
      <p:regular r:id="rId18"/>
    </p:embeddedFont>
    <p:embeddedFont>
      <p:font typeface="Poppins Extra-Light Italics" charset="1" panose="00000300000000000000"/>
      <p:regular r:id="rId19"/>
    </p:embeddedFont>
    <p:embeddedFont>
      <p:font typeface="Poppins Light" charset="1" panose="00000400000000000000"/>
      <p:regular r:id="rId20"/>
    </p:embeddedFont>
    <p:embeddedFont>
      <p:font typeface="Poppins Light Italics" charset="1" panose="00000400000000000000"/>
      <p:regular r:id="rId21"/>
    </p:embeddedFont>
    <p:embeddedFont>
      <p:font typeface="Poppins Medium" charset="1" panose="00000600000000000000"/>
      <p:regular r:id="rId22"/>
    </p:embeddedFont>
    <p:embeddedFont>
      <p:font typeface="Poppins Medium Italics" charset="1" panose="00000600000000000000"/>
      <p:regular r:id="rId23"/>
    </p:embeddedFont>
    <p:embeddedFont>
      <p:font typeface="Poppins Semi-Bold" charset="1" panose="00000700000000000000"/>
      <p:regular r:id="rId24"/>
    </p:embeddedFont>
    <p:embeddedFont>
      <p:font typeface="Poppins Semi-Bold Italics" charset="1" panose="00000700000000000000"/>
      <p:regular r:id="rId25"/>
    </p:embeddedFont>
    <p:embeddedFont>
      <p:font typeface="Poppins Ultra-Bold" charset="1" panose="00000900000000000000"/>
      <p:regular r:id="rId26"/>
    </p:embeddedFont>
    <p:embeddedFont>
      <p:font typeface="Poppins Ultra-Bold Italics" charset="1" panose="00000900000000000000"/>
      <p:regular r:id="rId27"/>
    </p:embeddedFont>
    <p:embeddedFont>
      <p:font typeface="Poppins Heavy" charset="1" panose="00000A00000000000000"/>
      <p:regular r:id="rId28"/>
    </p:embeddedFont>
    <p:embeddedFont>
      <p:font typeface="Poppins Heavy Italics" charset="1" panose="00000A00000000000000"/>
      <p:regular r:id="rId29"/>
    </p:embeddedFont>
    <p:embeddedFont>
      <p:font typeface="Montserrat" charset="1" panose="00000500000000000000"/>
      <p:regular r:id="rId30"/>
    </p:embeddedFont>
    <p:embeddedFont>
      <p:font typeface="Montserrat Bold" charset="1" panose="00000800000000000000"/>
      <p:regular r:id="rId31"/>
    </p:embeddedFont>
    <p:embeddedFont>
      <p:font typeface="Montserrat Italics" charset="1" panose="00000500000000000000"/>
      <p:regular r:id="rId32"/>
    </p:embeddedFont>
    <p:embeddedFont>
      <p:font typeface="Montserrat Bold Italics" charset="1" panose="00000800000000000000"/>
      <p:regular r:id="rId33"/>
    </p:embeddedFont>
    <p:embeddedFont>
      <p:font typeface="Montserrat Thin" charset="1" panose="00000300000000000000"/>
      <p:regular r:id="rId34"/>
    </p:embeddedFont>
    <p:embeddedFont>
      <p:font typeface="Montserrat Thin Italics" charset="1" panose="00000300000000000000"/>
      <p:regular r:id="rId35"/>
    </p:embeddedFont>
    <p:embeddedFont>
      <p:font typeface="Montserrat Extra-Light" charset="1" panose="00000300000000000000"/>
      <p:regular r:id="rId36"/>
    </p:embeddedFont>
    <p:embeddedFont>
      <p:font typeface="Montserrat Extra-Light Italics" charset="1" panose="00000300000000000000"/>
      <p:regular r:id="rId37"/>
    </p:embeddedFont>
    <p:embeddedFont>
      <p:font typeface="Montserrat Light" charset="1" panose="00000400000000000000"/>
      <p:regular r:id="rId38"/>
    </p:embeddedFont>
    <p:embeddedFont>
      <p:font typeface="Montserrat Light Italics" charset="1" panose="00000400000000000000"/>
      <p:regular r:id="rId39"/>
    </p:embeddedFont>
    <p:embeddedFont>
      <p:font typeface="Montserrat Medium" charset="1" panose="00000600000000000000"/>
      <p:regular r:id="rId40"/>
    </p:embeddedFont>
    <p:embeddedFont>
      <p:font typeface="Montserrat Medium Italics" charset="1" panose="00000600000000000000"/>
      <p:regular r:id="rId41"/>
    </p:embeddedFont>
    <p:embeddedFont>
      <p:font typeface="Montserrat Semi-Bold" charset="1" panose="00000700000000000000"/>
      <p:regular r:id="rId42"/>
    </p:embeddedFont>
    <p:embeddedFont>
      <p:font typeface="Montserrat Semi-Bold Italics" charset="1" panose="00000700000000000000"/>
      <p:regular r:id="rId43"/>
    </p:embeddedFont>
    <p:embeddedFont>
      <p:font typeface="Montserrat Ultra-Bold" charset="1" panose="00000900000000000000"/>
      <p:regular r:id="rId44"/>
    </p:embeddedFont>
    <p:embeddedFont>
      <p:font typeface="Montserrat Ultra-Bold Italics" charset="1" panose="00000900000000000000"/>
      <p:regular r:id="rId45"/>
    </p:embeddedFont>
    <p:embeddedFont>
      <p:font typeface="Montserrat Heavy" charset="1" panose="00000A00000000000000"/>
      <p:regular r:id="rId46"/>
    </p:embeddedFont>
    <p:embeddedFont>
      <p:font typeface="Montserrat Heavy Italics" charset="1" panose="00000A0000000000000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slides/slide1.xml" Type="http://schemas.openxmlformats.org/officeDocument/2006/relationships/slide"/><Relationship Id="rId49" Target="slides/slide2.xml" Type="http://schemas.openxmlformats.org/officeDocument/2006/relationships/slide"/><Relationship Id="rId5" Target="tableStyles.xml" Type="http://schemas.openxmlformats.org/officeDocument/2006/relationships/tableStyles"/><Relationship Id="rId50" Target="slides/slide3.xml" Type="http://schemas.openxmlformats.org/officeDocument/2006/relationships/slide"/><Relationship Id="rId51" Target="slides/slide4.xml" Type="http://schemas.openxmlformats.org/officeDocument/2006/relationships/slide"/><Relationship Id="rId52" Target="slides/slide5.xml" Type="http://schemas.openxmlformats.org/officeDocument/2006/relationships/slide"/><Relationship Id="rId53" Target="slides/slide6.xml" Type="http://schemas.openxmlformats.org/officeDocument/2006/relationships/slide"/><Relationship Id="rId54" Target="slides/slide7.xml" Type="http://schemas.openxmlformats.org/officeDocument/2006/relationships/slide"/><Relationship Id="rId55" Target="slides/slide8.xml" Type="http://schemas.openxmlformats.org/officeDocument/2006/relationships/slide"/><Relationship Id="rId56" Target="slides/slide9.xml" Type="http://schemas.openxmlformats.org/officeDocument/2006/relationships/slide"/><Relationship Id="rId57" Target="slides/slide10.xml" Type="http://schemas.openxmlformats.org/officeDocument/2006/relationships/slide"/><Relationship Id="rId58" Target="slides/slide11.xml" Type="http://schemas.openxmlformats.org/officeDocument/2006/relationships/slide"/><Relationship Id="rId59" Target="slides/slide12.xml" Type="http://schemas.openxmlformats.org/officeDocument/2006/relationships/slide"/><Relationship Id="rId6" Target="fonts/font6.fntdata" Type="http://schemas.openxmlformats.org/officeDocument/2006/relationships/font"/><Relationship Id="rId60" Target="slides/slide13.xml" Type="http://schemas.openxmlformats.org/officeDocument/2006/relationships/slide"/><Relationship Id="rId61" Target="slides/slide14.xml" Type="http://schemas.openxmlformats.org/officeDocument/2006/relationships/slide"/><Relationship Id="rId62" Target="slides/slide15.xml" Type="http://schemas.openxmlformats.org/officeDocument/2006/relationships/slide"/><Relationship Id="rId63" Target="slides/slide16.xml" Type="http://schemas.openxmlformats.org/officeDocument/2006/relationships/slide"/><Relationship Id="rId64" Target="slides/slide17.xml" Type="http://schemas.openxmlformats.org/officeDocument/2006/relationships/slide"/><Relationship Id="rId65" Target="slides/slide18.xml" Type="http://schemas.openxmlformats.org/officeDocument/2006/relationships/slide"/><Relationship Id="rId66" Target="slides/slide19.xml" Type="http://schemas.openxmlformats.org/officeDocument/2006/relationships/slide"/><Relationship Id="rId67" Target="slides/slide20.xml" Type="http://schemas.openxmlformats.org/officeDocument/2006/relationships/slide"/><Relationship Id="rId68" Target="slides/slide21.xml" Type="http://schemas.openxmlformats.org/officeDocument/2006/relationships/slide"/><Relationship Id="rId69" Target="slides/slide22.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https://en.wikipedia.org/wiki/Insurance_Corporation_of_British_Columbia" TargetMode="External" Type="http://schemas.openxmlformats.org/officeDocument/2006/relationships/hyperlink"/></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https://www.icbc.com/about-icbc/newsroom/Statistics" TargetMode="External" Type="http://schemas.openxmlformats.org/officeDocument/2006/relationships/hyperlink"/><Relationship Id="rId3" Target="https://www2.gov.bc.ca/gov/content/data/statistics/people-population-community/population/population-estimates" TargetMode="External" Type="http://schemas.openxmlformats.org/officeDocument/2006/relationships/hyperlink"/></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png" Type="http://schemas.openxmlformats.org/officeDocument/2006/relationships/image"/><Relationship Id="rId2" Target="../media/image26.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 Id="rId7" Target="../media/image31.jpeg" Type="http://schemas.openxmlformats.org/officeDocument/2006/relationships/image"/><Relationship Id="rId8" Target="../media/image32.png" Type="http://schemas.openxmlformats.org/officeDocument/2006/relationships/image"/><Relationship Id="rId9" Target="../media/image3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097502" y="5590237"/>
            <a:ext cx="14099416" cy="1409941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C5FB"/>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420234" y="-1717598"/>
            <a:ext cx="3735531" cy="373553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47C5FB"/>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747857" y="-643475"/>
            <a:ext cx="1286950" cy="128695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C5FB"/>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929195" y="8389571"/>
            <a:ext cx="3735531" cy="373553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47C5FB"/>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8757394" y="7522582"/>
            <a:ext cx="8779632" cy="1733977"/>
          </a:xfrm>
          <a:custGeom>
            <a:avLst/>
            <a:gdLst/>
            <a:ahLst/>
            <a:cxnLst/>
            <a:rect r="r" b="b" t="t" l="l"/>
            <a:pathLst>
              <a:path h="1733977" w="8779632">
                <a:moveTo>
                  <a:pt x="0" y="0"/>
                </a:moveTo>
                <a:lnTo>
                  <a:pt x="8779632" y="0"/>
                </a:lnTo>
                <a:lnTo>
                  <a:pt x="8779632" y="1733977"/>
                </a:lnTo>
                <a:lnTo>
                  <a:pt x="0" y="1733977"/>
                </a:lnTo>
                <a:lnTo>
                  <a:pt x="0" y="0"/>
                </a:lnTo>
                <a:close/>
              </a:path>
            </a:pathLst>
          </a:custGeom>
          <a:blipFill>
            <a:blip r:embed="rId2"/>
            <a:stretch>
              <a:fillRect l="0" t="0" r="0" b="0"/>
            </a:stretch>
          </a:blipFill>
        </p:spPr>
      </p:sp>
      <p:sp>
        <p:nvSpPr>
          <p:cNvPr name="Freeform 15" id="15"/>
          <p:cNvSpPr/>
          <p:nvPr/>
        </p:nvSpPr>
        <p:spPr>
          <a:xfrm flipH="false" flipV="false" rot="0">
            <a:off x="1126148" y="1405214"/>
            <a:ext cx="1230564" cy="1225437"/>
          </a:xfrm>
          <a:custGeom>
            <a:avLst/>
            <a:gdLst/>
            <a:ahLst/>
            <a:cxnLst/>
            <a:rect r="r" b="b" t="t" l="l"/>
            <a:pathLst>
              <a:path h="1225437" w="1230564">
                <a:moveTo>
                  <a:pt x="0" y="0"/>
                </a:moveTo>
                <a:lnTo>
                  <a:pt x="1230564" y="0"/>
                </a:lnTo>
                <a:lnTo>
                  <a:pt x="1230564" y="1225437"/>
                </a:lnTo>
                <a:lnTo>
                  <a:pt x="0" y="1225437"/>
                </a:lnTo>
                <a:lnTo>
                  <a:pt x="0" y="0"/>
                </a:lnTo>
                <a:close/>
              </a:path>
            </a:pathLst>
          </a:custGeom>
          <a:blipFill>
            <a:blip r:embed="rId3"/>
            <a:stretch>
              <a:fillRect l="0" t="0" r="0" b="0"/>
            </a:stretch>
          </a:blipFill>
        </p:spPr>
      </p:sp>
      <p:sp>
        <p:nvSpPr>
          <p:cNvPr name="TextBox 16" id="16"/>
          <p:cNvSpPr txBox="true"/>
          <p:nvPr/>
        </p:nvSpPr>
        <p:spPr>
          <a:xfrm rot="0">
            <a:off x="1391331" y="4355345"/>
            <a:ext cx="13614427" cy="1366344"/>
          </a:xfrm>
          <a:prstGeom prst="rect">
            <a:avLst/>
          </a:prstGeom>
        </p:spPr>
        <p:txBody>
          <a:bodyPr anchor="t" rtlCol="false" tIns="0" lIns="0" bIns="0" rIns="0">
            <a:spAutoFit/>
          </a:bodyPr>
          <a:lstStyle/>
          <a:p>
            <a:pPr>
              <a:lnSpc>
                <a:spcPts val="5539"/>
              </a:lnSpc>
              <a:spcBef>
                <a:spcPct val="0"/>
              </a:spcBef>
            </a:pPr>
            <a:r>
              <a:rPr lang="en-US" sz="3956">
                <a:solidFill>
                  <a:srgbClr val="051D40"/>
                </a:solidFill>
                <a:latin typeface="Open Sans Extra Bold"/>
              </a:rPr>
              <a:t>Insights from Reported Crashes in Metro Vancouver for 2018 - 2022: A Visual Analysis Using Tableau</a:t>
            </a:r>
          </a:p>
        </p:txBody>
      </p:sp>
      <p:sp>
        <p:nvSpPr>
          <p:cNvPr name="TextBox 17" id="17"/>
          <p:cNvSpPr txBox="true"/>
          <p:nvPr/>
        </p:nvSpPr>
        <p:spPr>
          <a:xfrm rot="0">
            <a:off x="2588625" y="1528089"/>
            <a:ext cx="3761102" cy="1372567"/>
          </a:xfrm>
          <a:prstGeom prst="rect">
            <a:avLst/>
          </a:prstGeom>
        </p:spPr>
        <p:txBody>
          <a:bodyPr anchor="t" rtlCol="false" tIns="0" lIns="0" bIns="0" rIns="0">
            <a:spAutoFit/>
          </a:bodyPr>
          <a:lstStyle/>
          <a:p>
            <a:pPr>
              <a:lnSpc>
                <a:spcPts val="3621"/>
              </a:lnSpc>
            </a:pPr>
            <a:r>
              <a:rPr lang="en-US" sz="2586" spc="-51">
                <a:solidFill>
                  <a:srgbClr val="5B98BA"/>
                </a:solidFill>
                <a:latin typeface="Poppins Bold"/>
                <a:hlinkClick r:id="rId4" tooltip="https://en.wikipedia.org/wiki/Insurance_Corporation_of_British_Columbia"/>
              </a:rPr>
              <a:t>Insurance Corporation of British Columbia</a:t>
            </a:r>
          </a:p>
          <a:p>
            <a:pPr>
              <a:lnSpc>
                <a:spcPts val="3621"/>
              </a:lnSpc>
              <a:spcBef>
                <a:spcPct val="0"/>
              </a:spcBef>
            </a:pPr>
          </a:p>
        </p:txBody>
      </p:sp>
      <p:sp>
        <p:nvSpPr>
          <p:cNvPr name="TextBox 18" id="18"/>
          <p:cNvSpPr txBox="true"/>
          <p:nvPr/>
        </p:nvSpPr>
        <p:spPr>
          <a:xfrm rot="0">
            <a:off x="1391331" y="6631448"/>
            <a:ext cx="7366063" cy="501556"/>
          </a:xfrm>
          <a:prstGeom prst="rect">
            <a:avLst/>
          </a:prstGeom>
        </p:spPr>
        <p:txBody>
          <a:bodyPr anchor="t" rtlCol="false" tIns="0" lIns="0" bIns="0" rIns="0">
            <a:spAutoFit/>
          </a:bodyPr>
          <a:lstStyle/>
          <a:p>
            <a:pPr>
              <a:lnSpc>
                <a:spcPts val="3855"/>
              </a:lnSpc>
              <a:spcBef>
                <a:spcPct val="0"/>
              </a:spcBef>
            </a:pPr>
            <a:r>
              <a:rPr lang="en-US" sz="2753" spc="-55">
                <a:solidFill>
                  <a:srgbClr val="051D40"/>
                </a:solidFill>
                <a:latin typeface="Poppins"/>
              </a:rPr>
              <a:t>By: Jose Cornelio</a:t>
            </a:r>
          </a:p>
        </p:txBody>
      </p:sp>
      <p:sp>
        <p:nvSpPr>
          <p:cNvPr name="TextBox 19" id="19"/>
          <p:cNvSpPr txBox="true"/>
          <p:nvPr/>
        </p:nvSpPr>
        <p:spPr>
          <a:xfrm rot="0">
            <a:off x="1391331" y="3292491"/>
            <a:ext cx="13614427" cy="671019"/>
          </a:xfrm>
          <a:prstGeom prst="rect">
            <a:avLst/>
          </a:prstGeom>
        </p:spPr>
        <p:txBody>
          <a:bodyPr anchor="t" rtlCol="false" tIns="0" lIns="0" bIns="0" rIns="0">
            <a:spAutoFit/>
          </a:bodyPr>
          <a:lstStyle/>
          <a:p>
            <a:pPr>
              <a:lnSpc>
                <a:spcPts val="5539"/>
              </a:lnSpc>
              <a:spcBef>
                <a:spcPct val="0"/>
              </a:spcBef>
            </a:pPr>
            <a:r>
              <a:rPr lang="en-US" sz="3956">
                <a:solidFill>
                  <a:srgbClr val="051D40"/>
                </a:solidFill>
                <a:latin typeface="Open Sans Extra Bold"/>
              </a:rPr>
              <a:t>DATA VISUALIZATION – TERM 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028700" y="1283153"/>
            <a:ext cx="7523780" cy="7546156"/>
            <a:chOff x="0" y="0"/>
            <a:chExt cx="2106826" cy="2113092"/>
          </a:xfrm>
        </p:grpSpPr>
        <p:sp>
          <p:nvSpPr>
            <p:cNvPr name="Freeform 3" id="3"/>
            <p:cNvSpPr/>
            <p:nvPr/>
          </p:nvSpPr>
          <p:spPr>
            <a:xfrm flipH="false" flipV="false" rot="0">
              <a:off x="0" y="0"/>
              <a:ext cx="2106826" cy="2113092"/>
            </a:xfrm>
            <a:custGeom>
              <a:avLst/>
              <a:gdLst/>
              <a:ahLst/>
              <a:cxnLst/>
              <a:rect r="r" b="b" t="t" l="l"/>
              <a:pathLst>
                <a:path h="2113092" w="2106826">
                  <a:moveTo>
                    <a:pt x="0" y="0"/>
                  </a:moveTo>
                  <a:lnTo>
                    <a:pt x="2106826" y="0"/>
                  </a:lnTo>
                  <a:lnTo>
                    <a:pt x="2106826" y="2113092"/>
                  </a:lnTo>
                  <a:lnTo>
                    <a:pt x="0" y="2113092"/>
                  </a:lnTo>
                  <a:close/>
                </a:path>
              </a:pathLst>
            </a:custGeom>
            <a:solidFill>
              <a:srgbClr val="47C5FB">
                <a:alpha val="95686"/>
              </a:srgbClr>
            </a:solidFill>
            <a:ln cap="sq">
              <a:noFill/>
              <a:prstDash val="solid"/>
              <a:miter/>
            </a:ln>
          </p:spPr>
        </p:sp>
        <p:sp>
          <p:nvSpPr>
            <p:cNvPr name="TextBox 4" id="4"/>
            <p:cNvSpPr txBox="true"/>
            <p:nvPr/>
          </p:nvSpPr>
          <p:spPr>
            <a:xfrm>
              <a:off x="0" y="-38100"/>
              <a:ext cx="2106826" cy="215119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028700" y="8829309"/>
            <a:ext cx="7523780" cy="428991"/>
            <a:chOff x="0" y="0"/>
            <a:chExt cx="2106826" cy="120127"/>
          </a:xfrm>
        </p:grpSpPr>
        <p:sp>
          <p:nvSpPr>
            <p:cNvPr name="Freeform 6" id="6"/>
            <p:cNvSpPr/>
            <p:nvPr/>
          </p:nvSpPr>
          <p:spPr>
            <a:xfrm flipH="false" flipV="false" rot="0">
              <a:off x="0" y="0"/>
              <a:ext cx="2106826" cy="120127"/>
            </a:xfrm>
            <a:custGeom>
              <a:avLst/>
              <a:gdLst/>
              <a:ahLst/>
              <a:cxnLst/>
              <a:rect r="r" b="b" t="t" l="l"/>
              <a:pathLst>
                <a:path h="120127" w="2106826">
                  <a:moveTo>
                    <a:pt x="0" y="0"/>
                  </a:moveTo>
                  <a:lnTo>
                    <a:pt x="2106826" y="0"/>
                  </a:lnTo>
                  <a:lnTo>
                    <a:pt x="2106826" y="120127"/>
                  </a:lnTo>
                  <a:lnTo>
                    <a:pt x="0" y="120127"/>
                  </a:lnTo>
                  <a:close/>
                </a:path>
              </a:pathLst>
            </a:custGeom>
            <a:solidFill>
              <a:srgbClr val="145DA0">
                <a:alpha val="48627"/>
              </a:srgbClr>
            </a:solidFill>
            <a:ln cap="sq">
              <a:noFill/>
              <a:prstDash val="solid"/>
              <a:miter/>
            </a:ln>
          </p:spPr>
        </p:sp>
        <p:sp>
          <p:nvSpPr>
            <p:cNvPr name="TextBox 7" id="7"/>
            <p:cNvSpPr txBox="true"/>
            <p:nvPr/>
          </p:nvSpPr>
          <p:spPr>
            <a:xfrm>
              <a:off x="0" y="-38100"/>
              <a:ext cx="2106826" cy="15822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15238003" y="8290589"/>
            <a:ext cx="7523780" cy="75237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C5FB">
                <a:alpha val="95686"/>
              </a:srgbClr>
            </a:solidFill>
            <a:ln cap="sq">
              <a:no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3724222" y="-4507687"/>
            <a:ext cx="5924489" cy="592448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C5FB">
                <a:alpha val="95686"/>
              </a:srgbClr>
            </a:solidFill>
            <a:ln cap="sq">
              <a:no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4" id="14"/>
          <p:cNvSpPr/>
          <p:nvPr/>
        </p:nvSpPr>
        <p:spPr>
          <a:xfrm flipH="false" flipV="false" rot="0">
            <a:off x="8979358" y="1283153"/>
            <a:ext cx="7966707" cy="7975147"/>
          </a:xfrm>
          <a:custGeom>
            <a:avLst/>
            <a:gdLst/>
            <a:ahLst/>
            <a:cxnLst/>
            <a:rect r="r" b="b" t="t" l="l"/>
            <a:pathLst>
              <a:path h="7975147" w="7966707">
                <a:moveTo>
                  <a:pt x="0" y="0"/>
                </a:moveTo>
                <a:lnTo>
                  <a:pt x="7966708" y="0"/>
                </a:lnTo>
                <a:lnTo>
                  <a:pt x="7966708" y="7975147"/>
                </a:lnTo>
                <a:lnTo>
                  <a:pt x="0" y="7975147"/>
                </a:lnTo>
                <a:lnTo>
                  <a:pt x="0" y="0"/>
                </a:lnTo>
                <a:close/>
              </a:path>
            </a:pathLst>
          </a:custGeom>
          <a:blipFill>
            <a:blip r:embed="rId2"/>
            <a:stretch>
              <a:fillRect l="0" t="0" r="0" b="0"/>
            </a:stretch>
          </a:blipFill>
        </p:spPr>
      </p:sp>
      <p:sp>
        <p:nvSpPr>
          <p:cNvPr name="TextBox 15" id="15"/>
          <p:cNvSpPr txBox="true"/>
          <p:nvPr/>
        </p:nvSpPr>
        <p:spPr>
          <a:xfrm rot="0">
            <a:off x="1424895" y="1383735"/>
            <a:ext cx="6059535" cy="2345199"/>
          </a:xfrm>
          <a:prstGeom prst="rect">
            <a:avLst/>
          </a:prstGeom>
        </p:spPr>
        <p:txBody>
          <a:bodyPr anchor="t" rtlCol="false" tIns="0" lIns="0" bIns="0" rIns="0">
            <a:spAutoFit/>
          </a:bodyPr>
          <a:lstStyle/>
          <a:p>
            <a:pPr>
              <a:lnSpc>
                <a:spcPts val="5522"/>
              </a:lnSpc>
            </a:pPr>
            <a:r>
              <a:rPr lang="en-US" sz="3944">
                <a:solidFill>
                  <a:srgbClr val="FDFDFD"/>
                </a:solidFill>
                <a:latin typeface="Open Sans Extra Bold"/>
              </a:rPr>
              <a:t>Time Series Analysis of Crashes</a:t>
            </a:r>
          </a:p>
          <a:p>
            <a:pPr algn="l" marL="0" indent="0" lvl="0">
              <a:lnSpc>
                <a:spcPts val="7902"/>
              </a:lnSpc>
              <a:spcBef>
                <a:spcPct val="0"/>
              </a:spcBef>
            </a:pPr>
          </a:p>
        </p:txBody>
      </p:sp>
      <p:sp>
        <p:nvSpPr>
          <p:cNvPr name="TextBox 16" id="16"/>
          <p:cNvSpPr txBox="true"/>
          <p:nvPr/>
        </p:nvSpPr>
        <p:spPr>
          <a:xfrm rot="0">
            <a:off x="1424895" y="2916109"/>
            <a:ext cx="5754831" cy="5644363"/>
          </a:xfrm>
          <a:prstGeom prst="rect">
            <a:avLst/>
          </a:prstGeom>
        </p:spPr>
        <p:txBody>
          <a:bodyPr anchor="t" rtlCol="false" tIns="0" lIns="0" bIns="0" rIns="0">
            <a:spAutoFit/>
          </a:bodyPr>
          <a:lstStyle/>
          <a:p>
            <a:pPr marL="438490" indent="-219245" lvl="1">
              <a:lnSpc>
                <a:spcPts val="2843"/>
              </a:lnSpc>
              <a:buFont typeface="Arial"/>
              <a:buChar char="•"/>
            </a:pPr>
            <a:r>
              <a:rPr lang="en-US" sz="2030" spc="-40">
                <a:solidFill>
                  <a:srgbClr val="FDFDFD"/>
                </a:solidFill>
                <a:latin typeface="Poppins"/>
              </a:rPr>
              <a:t>"Time Category" visualization uses stacked bar charts to illustrate total crashes and victims across different time intervals.</a:t>
            </a:r>
          </a:p>
          <a:p>
            <a:pPr marL="438490" indent="-219245" lvl="1">
              <a:lnSpc>
                <a:spcPts val="2843"/>
              </a:lnSpc>
              <a:buFont typeface="Arial"/>
              <a:buChar char="•"/>
            </a:pPr>
            <a:r>
              <a:rPr lang="en-US" sz="2030" spc="-40">
                <a:solidFill>
                  <a:srgbClr val="FDFDFD"/>
                </a:solidFill>
                <a:latin typeface="Poppins"/>
              </a:rPr>
              <a:t>Each bar represents a specific time category, aiding in understanding crash occurrences and victim counts at different times.</a:t>
            </a:r>
          </a:p>
          <a:p>
            <a:pPr marL="438490" indent="-219245" lvl="1">
              <a:lnSpc>
                <a:spcPts val="2843"/>
              </a:lnSpc>
              <a:buFont typeface="Arial"/>
              <a:buChar char="•"/>
            </a:pPr>
            <a:r>
              <a:rPr lang="en-US" sz="2030" spc="-40">
                <a:solidFill>
                  <a:srgbClr val="FDFDFD"/>
                </a:solidFill>
                <a:latin typeface="Poppins"/>
              </a:rPr>
              <a:t>Peaks during rush hours or late-night hours may indicate high-risk periods.</a:t>
            </a:r>
          </a:p>
          <a:p>
            <a:pPr marL="438490" indent="-219245" lvl="1">
              <a:lnSpc>
                <a:spcPts val="2843"/>
              </a:lnSpc>
              <a:buFont typeface="Arial"/>
              <a:buChar char="•"/>
            </a:pPr>
            <a:r>
              <a:rPr lang="en-US" sz="2030" spc="-40">
                <a:solidFill>
                  <a:srgbClr val="FDFDFD"/>
                </a:solidFill>
                <a:latin typeface="Poppins"/>
              </a:rPr>
              <a:t>Comparing victim proportions to crashes offers insights into accident severity.</a:t>
            </a:r>
          </a:p>
          <a:p>
            <a:pPr algn="l" marL="438490" indent="-219245" lvl="1">
              <a:lnSpc>
                <a:spcPts val="2843"/>
              </a:lnSpc>
              <a:spcBef>
                <a:spcPct val="0"/>
              </a:spcBef>
              <a:buFont typeface="Arial"/>
              <a:buChar char="•"/>
            </a:pPr>
            <a:r>
              <a:rPr lang="en-US" sz="2030" spc="-40">
                <a:solidFill>
                  <a:srgbClr val="FDFDFD"/>
                </a:solidFill>
                <a:latin typeface="Poppins"/>
              </a:rPr>
              <a:t>The 15:00-17:59 timeframe records the highest number of accidents and victims, indicating heightened risk and suggesting targeted interventions for road safety.</a:t>
            </a:r>
          </a:p>
          <a:p>
            <a:pPr algn="l" marL="0" indent="0" lvl="0">
              <a:lnSpc>
                <a:spcPts val="2843"/>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028700" y="1283153"/>
            <a:ext cx="7523780" cy="7546156"/>
            <a:chOff x="0" y="0"/>
            <a:chExt cx="2106826" cy="2113092"/>
          </a:xfrm>
        </p:grpSpPr>
        <p:sp>
          <p:nvSpPr>
            <p:cNvPr name="Freeform 3" id="3"/>
            <p:cNvSpPr/>
            <p:nvPr/>
          </p:nvSpPr>
          <p:spPr>
            <a:xfrm flipH="false" flipV="false" rot="0">
              <a:off x="0" y="0"/>
              <a:ext cx="2106826" cy="2113092"/>
            </a:xfrm>
            <a:custGeom>
              <a:avLst/>
              <a:gdLst/>
              <a:ahLst/>
              <a:cxnLst/>
              <a:rect r="r" b="b" t="t" l="l"/>
              <a:pathLst>
                <a:path h="2113092" w="2106826">
                  <a:moveTo>
                    <a:pt x="0" y="0"/>
                  </a:moveTo>
                  <a:lnTo>
                    <a:pt x="2106826" y="0"/>
                  </a:lnTo>
                  <a:lnTo>
                    <a:pt x="2106826" y="2113092"/>
                  </a:lnTo>
                  <a:lnTo>
                    <a:pt x="0" y="2113092"/>
                  </a:lnTo>
                  <a:close/>
                </a:path>
              </a:pathLst>
            </a:custGeom>
            <a:solidFill>
              <a:srgbClr val="47C5FB">
                <a:alpha val="95686"/>
              </a:srgbClr>
            </a:solidFill>
            <a:ln cap="sq">
              <a:noFill/>
              <a:prstDash val="solid"/>
              <a:miter/>
            </a:ln>
          </p:spPr>
        </p:sp>
        <p:sp>
          <p:nvSpPr>
            <p:cNvPr name="TextBox 4" id="4"/>
            <p:cNvSpPr txBox="true"/>
            <p:nvPr/>
          </p:nvSpPr>
          <p:spPr>
            <a:xfrm>
              <a:off x="0" y="-38100"/>
              <a:ext cx="2106826" cy="215119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028700" y="8829309"/>
            <a:ext cx="7523780" cy="428991"/>
            <a:chOff x="0" y="0"/>
            <a:chExt cx="2106826" cy="120127"/>
          </a:xfrm>
        </p:grpSpPr>
        <p:sp>
          <p:nvSpPr>
            <p:cNvPr name="Freeform 6" id="6"/>
            <p:cNvSpPr/>
            <p:nvPr/>
          </p:nvSpPr>
          <p:spPr>
            <a:xfrm flipH="false" flipV="false" rot="0">
              <a:off x="0" y="0"/>
              <a:ext cx="2106826" cy="120127"/>
            </a:xfrm>
            <a:custGeom>
              <a:avLst/>
              <a:gdLst/>
              <a:ahLst/>
              <a:cxnLst/>
              <a:rect r="r" b="b" t="t" l="l"/>
              <a:pathLst>
                <a:path h="120127" w="2106826">
                  <a:moveTo>
                    <a:pt x="0" y="0"/>
                  </a:moveTo>
                  <a:lnTo>
                    <a:pt x="2106826" y="0"/>
                  </a:lnTo>
                  <a:lnTo>
                    <a:pt x="2106826" y="120127"/>
                  </a:lnTo>
                  <a:lnTo>
                    <a:pt x="0" y="120127"/>
                  </a:lnTo>
                  <a:close/>
                </a:path>
              </a:pathLst>
            </a:custGeom>
            <a:solidFill>
              <a:srgbClr val="145DA0">
                <a:alpha val="48627"/>
              </a:srgbClr>
            </a:solidFill>
            <a:ln cap="sq">
              <a:noFill/>
              <a:prstDash val="solid"/>
              <a:miter/>
            </a:ln>
          </p:spPr>
        </p:sp>
        <p:sp>
          <p:nvSpPr>
            <p:cNvPr name="TextBox 7" id="7"/>
            <p:cNvSpPr txBox="true"/>
            <p:nvPr/>
          </p:nvSpPr>
          <p:spPr>
            <a:xfrm>
              <a:off x="0" y="-38100"/>
              <a:ext cx="2106826" cy="15822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15238003" y="8290589"/>
            <a:ext cx="7523780" cy="75237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C5FB">
                <a:alpha val="95686"/>
              </a:srgbClr>
            </a:solidFill>
            <a:ln cap="sq">
              <a:no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3724222" y="-4507687"/>
            <a:ext cx="5924489" cy="592448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C5FB">
                <a:alpha val="95686"/>
              </a:srgbClr>
            </a:solidFill>
            <a:ln cap="sq">
              <a:no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4" id="14"/>
          <p:cNvSpPr/>
          <p:nvPr/>
        </p:nvSpPr>
        <p:spPr>
          <a:xfrm flipH="false" flipV="false" rot="0">
            <a:off x="8659755" y="1814963"/>
            <a:ext cx="9495723" cy="5834237"/>
          </a:xfrm>
          <a:custGeom>
            <a:avLst/>
            <a:gdLst/>
            <a:ahLst/>
            <a:cxnLst/>
            <a:rect r="r" b="b" t="t" l="l"/>
            <a:pathLst>
              <a:path h="5834237" w="9495723">
                <a:moveTo>
                  <a:pt x="0" y="0"/>
                </a:moveTo>
                <a:lnTo>
                  <a:pt x="9495723" y="0"/>
                </a:lnTo>
                <a:lnTo>
                  <a:pt x="9495723" y="5834237"/>
                </a:lnTo>
                <a:lnTo>
                  <a:pt x="0" y="5834237"/>
                </a:lnTo>
                <a:lnTo>
                  <a:pt x="0" y="0"/>
                </a:lnTo>
                <a:close/>
              </a:path>
            </a:pathLst>
          </a:custGeom>
          <a:blipFill>
            <a:blip r:embed="rId2"/>
            <a:stretch>
              <a:fillRect l="0" t="0" r="0" b="0"/>
            </a:stretch>
          </a:blipFill>
        </p:spPr>
      </p:sp>
      <p:sp>
        <p:nvSpPr>
          <p:cNvPr name="TextBox 15" id="15"/>
          <p:cNvSpPr txBox="true"/>
          <p:nvPr/>
        </p:nvSpPr>
        <p:spPr>
          <a:xfrm rot="0">
            <a:off x="1424895" y="1383735"/>
            <a:ext cx="6059535" cy="3040524"/>
          </a:xfrm>
          <a:prstGeom prst="rect">
            <a:avLst/>
          </a:prstGeom>
        </p:spPr>
        <p:txBody>
          <a:bodyPr anchor="t" rtlCol="false" tIns="0" lIns="0" bIns="0" rIns="0">
            <a:spAutoFit/>
          </a:bodyPr>
          <a:lstStyle/>
          <a:p>
            <a:pPr>
              <a:lnSpc>
                <a:spcPts val="5522"/>
              </a:lnSpc>
            </a:pPr>
            <a:r>
              <a:rPr lang="en-US" sz="3944">
                <a:solidFill>
                  <a:srgbClr val="FDFDFD"/>
                </a:solidFill>
                <a:latin typeface="Open Sans Extra Bold"/>
              </a:rPr>
              <a:t>Geospatial Analysis of Crashes</a:t>
            </a:r>
          </a:p>
          <a:p>
            <a:pPr>
              <a:lnSpc>
                <a:spcPts val="5522"/>
              </a:lnSpc>
            </a:pPr>
          </a:p>
          <a:p>
            <a:pPr algn="l" marL="0" indent="0" lvl="0">
              <a:lnSpc>
                <a:spcPts val="7902"/>
              </a:lnSpc>
              <a:spcBef>
                <a:spcPct val="0"/>
              </a:spcBef>
            </a:pPr>
          </a:p>
        </p:txBody>
      </p:sp>
      <p:sp>
        <p:nvSpPr>
          <p:cNvPr name="TextBox 16" id="16"/>
          <p:cNvSpPr txBox="true"/>
          <p:nvPr/>
        </p:nvSpPr>
        <p:spPr>
          <a:xfrm rot="0">
            <a:off x="1424895" y="2916109"/>
            <a:ext cx="5754831" cy="4234663"/>
          </a:xfrm>
          <a:prstGeom prst="rect">
            <a:avLst/>
          </a:prstGeom>
        </p:spPr>
        <p:txBody>
          <a:bodyPr anchor="t" rtlCol="false" tIns="0" lIns="0" bIns="0" rIns="0">
            <a:spAutoFit/>
          </a:bodyPr>
          <a:lstStyle/>
          <a:p>
            <a:pPr marL="438490" indent="-219245" lvl="1">
              <a:lnSpc>
                <a:spcPts val="2843"/>
              </a:lnSpc>
              <a:buFont typeface="Arial"/>
              <a:buChar char="•"/>
            </a:pPr>
            <a:r>
              <a:rPr lang="en-US" sz="2030" spc="-40">
                <a:solidFill>
                  <a:srgbClr val="FDFDFD"/>
                </a:solidFill>
                <a:latin typeface="Poppins"/>
              </a:rPr>
              <a:t>Each circle on the map represents a city, with circle size indicating total crash count.</a:t>
            </a:r>
          </a:p>
          <a:p>
            <a:pPr marL="438490" indent="-219245" lvl="1">
              <a:lnSpc>
                <a:spcPts val="2843"/>
              </a:lnSpc>
              <a:buFont typeface="Arial"/>
              <a:buChar char="•"/>
            </a:pPr>
            <a:r>
              <a:rPr lang="en-US" sz="2030" spc="-40">
                <a:solidFill>
                  <a:srgbClr val="FDFDFD"/>
                </a:solidFill>
                <a:latin typeface="Poppins"/>
              </a:rPr>
              <a:t>Quick visual assessment of cities experiencing higher crash frequencies.</a:t>
            </a:r>
          </a:p>
          <a:p>
            <a:pPr marL="438490" indent="-219245" lvl="1">
              <a:lnSpc>
                <a:spcPts val="2843"/>
              </a:lnSpc>
              <a:buFont typeface="Arial"/>
              <a:buChar char="•"/>
            </a:pPr>
            <a:r>
              <a:rPr lang="en-US" sz="2030" spc="-40">
                <a:solidFill>
                  <a:srgbClr val="FDFDFD"/>
                </a:solidFill>
                <a:latin typeface="Poppins"/>
              </a:rPr>
              <a:t>Circles color-coded by different cities within Metro Vancouver for easy identification.</a:t>
            </a:r>
          </a:p>
          <a:p>
            <a:pPr marL="438490" indent="-219245" lvl="1">
              <a:lnSpc>
                <a:spcPts val="2843"/>
              </a:lnSpc>
              <a:buFont typeface="Arial"/>
              <a:buChar char="•"/>
            </a:pPr>
            <a:r>
              <a:rPr lang="en-US" sz="2030" spc="-40">
                <a:solidFill>
                  <a:srgbClr val="FDFDFD"/>
                </a:solidFill>
                <a:latin typeface="Poppins"/>
              </a:rPr>
              <a:t>Areas with higher housing density may experience more traffic congestion, increasing accident likelihood.</a:t>
            </a:r>
          </a:p>
          <a:p>
            <a:pPr algn="l">
              <a:lnSpc>
                <a:spcPts val="2843"/>
              </a:lnSpc>
              <a:spcBef>
                <a:spcPct val="0"/>
              </a:spcBef>
            </a:pPr>
          </a:p>
          <a:p>
            <a:pPr algn="l" marL="0" indent="0" lvl="0">
              <a:lnSpc>
                <a:spcPts val="2843"/>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028700" y="1283153"/>
            <a:ext cx="7523780" cy="7546156"/>
            <a:chOff x="0" y="0"/>
            <a:chExt cx="2106826" cy="2113092"/>
          </a:xfrm>
        </p:grpSpPr>
        <p:sp>
          <p:nvSpPr>
            <p:cNvPr name="Freeform 3" id="3"/>
            <p:cNvSpPr/>
            <p:nvPr/>
          </p:nvSpPr>
          <p:spPr>
            <a:xfrm flipH="false" flipV="false" rot="0">
              <a:off x="0" y="0"/>
              <a:ext cx="2106826" cy="2113092"/>
            </a:xfrm>
            <a:custGeom>
              <a:avLst/>
              <a:gdLst/>
              <a:ahLst/>
              <a:cxnLst/>
              <a:rect r="r" b="b" t="t" l="l"/>
              <a:pathLst>
                <a:path h="2113092" w="2106826">
                  <a:moveTo>
                    <a:pt x="0" y="0"/>
                  </a:moveTo>
                  <a:lnTo>
                    <a:pt x="2106826" y="0"/>
                  </a:lnTo>
                  <a:lnTo>
                    <a:pt x="2106826" y="2113092"/>
                  </a:lnTo>
                  <a:lnTo>
                    <a:pt x="0" y="2113092"/>
                  </a:lnTo>
                  <a:close/>
                </a:path>
              </a:pathLst>
            </a:custGeom>
            <a:solidFill>
              <a:srgbClr val="47C5FB">
                <a:alpha val="95686"/>
              </a:srgbClr>
            </a:solidFill>
            <a:ln cap="sq">
              <a:noFill/>
              <a:prstDash val="solid"/>
              <a:miter/>
            </a:ln>
          </p:spPr>
        </p:sp>
        <p:sp>
          <p:nvSpPr>
            <p:cNvPr name="TextBox 4" id="4"/>
            <p:cNvSpPr txBox="true"/>
            <p:nvPr/>
          </p:nvSpPr>
          <p:spPr>
            <a:xfrm>
              <a:off x="0" y="-38100"/>
              <a:ext cx="2106826" cy="215119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028700" y="8829309"/>
            <a:ext cx="7523780" cy="428991"/>
            <a:chOff x="0" y="0"/>
            <a:chExt cx="2106826" cy="120127"/>
          </a:xfrm>
        </p:grpSpPr>
        <p:sp>
          <p:nvSpPr>
            <p:cNvPr name="Freeform 6" id="6"/>
            <p:cNvSpPr/>
            <p:nvPr/>
          </p:nvSpPr>
          <p:spPr>
            <a:xfrm flipH="false" flipV="false" rot="0">
              <a:off x="0" y="0"/>
              <a:ext cx="2106826" cy="120127"/>
            </a:xfrm>
            <a:custGeom>
              <a:avLst/>
              <a:gdLst/>
              <a:ahLst/>
              <a:cxnLst/>
              <a:rect r="r" b="b" t="t" l="l"/>
              <a:pathLst>
                <a:path h="120127" w="2106826">
                  <a:moveTo>
                    <a:pt x="0" y="0"/>
                  </a:moveTo>
                  <a:lnTo>
                    <a:pt x="2106826" y="0"/>
                  </a:lnTo>
                  <a:lnTo>
                    <a:pt x="2106826" y="120127"/>
                  </a:lnTo>
                  <a:lnTo>
                    <a:pt x="0" y="120127"/>
                  </a:lnTo>
                  <a:close/>
                </a:path>
              </a:pathLst>
            </a:custGeom>
            <a:solidFill>
              <a:srgbClr val="145DA0">
                <a:alpha val="48627"/>
              </a:srgbClr>
            </a:solidFill>
            <a:ln cap="sq">
              <a:noFill/>
              <a:prstDash val="solid"/>
              <a:miter/>
            </a:ln>
          </p:spPr>
        </p:sp>
        <p:sp>
          <p:nvSpPr>
            <p:cNvPr name="TextBox 7" id="7"/>
            <p:cNvSpPr txBox="true"/>
            <p:nvPr/>
          </p:nvSpPr>
          <p:spPr>
            <a:xfrm>
              <a:off x="0" y="-38100"/>
              <a:ext cx="2106826" cy="15822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15238003" y="8290589"/>
            <a:ext cx="7523780" cy="75237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C5FB">
                <a:alpha val="95686"/>
              </a:srgbClr>
            </a:solidFill>
            <a:ln cap="sq">
              <a:no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3724222" y="-4507687"/>
            <a:ext cx="5924489" cy="592448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C5FB">
                <a:alpha val="95686"/>
              </a:srgbClr>
            </a:solidFill>
            <a:ln cap="sq">
              <a:no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4" id="14"/>
          <p:cNvSpPr/>
          <p:nvPr/>
        </p:nvSpPr>
        <p:spPr>
          <a:xfrm flipH="false" flipV="false" rot="0">
            <a:off x="8708124" y="2195649"/>
            <a:ext cx="9154360" cy="6012397"/>
          </a:xfrm>
          <a:custGeom>
            <a:avLst/>
            <a:gdLst/>
            <a:ahLst/>
            <a:cxnLst/>
            <a:rect r="r" b="b" t="t" l="l"/>
            <a:pathLst>
              <a:path h="6012397" w="9154360">
                <a:moveTo>
                  <a:pt x="0" y="0"/>
                </a:moveTo>
                <a:lnTo>
                  <a:pt x="9154360" y="0"/>
                </a:lnTo>
                <a:lnTo>
                  <a:pt x="9154360" y="6012398"/>
                </a:lnTo>
                <a:lnTo>
                  <a:pt x="0" y="6012398"/>
                </a:lnTo>
                <a:lnTo>
                  <a:pt x="0" y="0"/>
                </a:lnTo>
                <a:close/>
              </a:path>
            </a:pathLst>
          </a:custGeom>
          <a:blipFill>
            <a:blip r:embed="rId2"/>
            <a:stretch>
              <a:fillRect l="0" t="0" r="0" b="0"/>
            </a:stretch>
          </a:blipFill>
        </p:spPr>
      </p:sp>
      <p:sp>
        <p:nvSpPr>
          <p:cNvPr name="TextBox 15" id="15"/>
          <p:cNvSpPr txBox="true"/>
          <p:nvPr/>
        </p:nvSpPr>
        <p:spPr>
          <a:xfrm rot="0">
            <a:off x="1424895" y="1383735"/>
            <a:ext cx="6059535" cy="3040524"/>
          </a:xfrm>
          <a:prstGeom prst="rect">
            <a:avLst/>
          </a:prstGeom>
        </p:spPr>
        <p:txBody>
          <a:bodyPr anchor="t" rtlCol="false" tIns="0" lIns="0" bIns="0" rIns="0">
            <a:spAutoFit/>
          </a:bodyPr>
          <a:lstStyle/>
          <a:p>
            <a:pPr>
              <a:lnSpc>
                <a:spcPts val="5522"/>
              </a:lnSpc>
            </a:pPr>
            <a:r>
              <a:rPr lang="en-US" sz="3944">
                <a:solidFill>
                  <a:srgbClr val="FDFDFD"/>
                </a:solidFill>
                <a:latin typeface="Open Sans Extra Bold"/>
              </a:rPr>
              <a:t>Geospatial Analysis of Crashes</a:t>
            </a:r>
          </a:p>
          <a:p>
            <a:pPr>
              <a:lnSpc>
                <a:spcPts val="5522"/>
              </a:lnSpc>
            </a:pPr>
          </a:p>
          <a:p>
            <a:pPr algn="l" marL="0" indent="0" lvl="0">
              <a:lnSpc>
                <a:spcPts val="7902"/>
              </a:lnSpc>
              <a:spcBef>
                <a:spcPct val="0"/>
              </a:spcBef>
            </a:pPr>
          </a:p>
        </p:txBody>
      </p:sp>
      <p:sp>
        <p:nvSpPr>
          <p:cNvPr name="TextBox 16" id="16"/>
          <p:cNvSpPr txBox="true"/>
          <p:nvPr/>
        </p:nvSpPr>
        <p:spPr>
          <a:xfrm rot="0">
            <a:off x="1424895" y="2916109"/>
            <a:ext cx="5754831" cy="5291938"/>
          </a:xfrm>
          <a:prstGeom prst="rect">
            <a:avLst/>
          </a:prstGeom>
        </p:spPr>
        <p:txBody>
          <a:bodyPr anchor="t" rtlCol="false" tIns="0" lIns="0" bIns="0" rIns="0">
            <a:spAutoFit/>
          </a:bodyPr>
          <a:lstStyle/>
          <a:p>
            <a:pPr marL="438490" indent="-219245" lvl="1">
              <a:lnSpc>
                <a:spcPts val="2843"/>
              </a:lnSpc>
              <a:buFont typeface="Arial"/>
              <a:buChar char="•"/>
            </a:pPr>
            <a:r>
              <a:rPr lang="en-US" sz="2030" spc="-40">
                <a:solidFill>
                  <a:srgbClr val="FDFDFD"/>
                </a:solidFill>
                <a:latin typeface="Poppins"/>
              </a:rPr>
              <a:t>Clusters offer insights into data grouping based on total crash counts, revealing varying levels of severity or frequency.</a:t>
            </a:r>
          </a:p>
          <a:p>
            <a:pPr marL="438490" indent="-219245" lvl="1">
              <a:lnSpc>
                <a:spcPts val="2843"/>
              </a:lnSpc>
              <a:buFont typeface="Arial"/>
              <a:buChar char="•"/>
            </a:pPr>
            <a:r>
              <a:rPr lang="en-US" sz="2030" spc="-40">
                <a:solidFill>
                  <a:srgbClr val="FDFDFD"/>
                </a:solidFill>
                <a:latin typeface="Poppins"/>
              </a:rPr>
              <a:t>For example, Cluster 8 has the highest total crashes, indicating areas with significant accident concentration.</a:t>
            </a:r>
          </a:p>
          <a:p>
            <a:pPr marL="438490" indent="-219245" lvl="1">
              <a:lnSpc>
                <a:spcPts val="2843"/>
              </a:lnSpc>
              <a:buFont typeface="Arial"/>
              <a:buChar char="•"/>
            </a:pPr>
            <a:r>
              <a:rPr lang="en-US" sz="2030" spc="-40">
                <a:solidFill>
                  <a:srgbClr val="FDFDFD"/>
                </a:solidFill>
                <a:latin typeface="Poppins"/>
              </a:rPr>
              <a:t>Conversely, Cluster 6 shows fewer total crashes, suggesting areas with lower accident rates.</a:t>
            </a:r>
          </a:p>
          <a:p>
            <a:pPr marL="438490" indent="-219245" lvl="1">
              <a:lnSpc>
                <a:spcPts val="2843"/>
              </a:lnSpc>
              <a:buFont typeface="Arial"/>
              <a:buChar char="•"/>
            </a:pPr>
            <a:r>
              <a:rPr lang="en-US" sz="2030" spc="-40">
                <a:solidFill>
                  <a:srgbClr val="FDFDFD"/>
                </a:solidFill>
                <a:latin typeface="Poppins"/>
              </a:rPr>
              <a:t>Analyzing cluster characteristics aids in identifying patterns and hotspots, enabling targeted interventions for road safety improvement.</a:t>
            </a:r>
          </a:p>
          <a:p>
            <a:pPr algn="l">
              <a:lnSpc>
                <a:spcPts val="2843"/>
              </a:lnSpc>
              <a:spcBef>
                <a:spcPct val="0"/>
              </a:spcBef>
            </a:pPr>
          </a:p>
          <a:p>
            <a:pPr algn="l" marL="0" indent="0" lvl="0">
              <a:lnSpc>
                <a:spcPts val="2843"/>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028700" y="1283153"/>
            <a:ext cx="7523780" cy="7546156"/>
            <a:chOff x="0" y="0"/>
            <a:chExt cx="2106826" cy="2113092"/>
          </a:xfrm>
        </p:grpSpPr>
        <p:sp>
          <p:nvSpPr>
            <p:cNvPr name="Freeform 3" id="3"/>
            <p:cNvSpPr/>
            <p:nvPr/>
          </p:nvSpPr>
          <p:spPr>
            <a:xfrm flipH="false" flipV="false" rot="0">
              <a:off x="0" y="0"/>
              <a:ext cx="2106826" cy="2113092"/>
            </a:xfrm>
            <a:custGeom>
              <a:avLst/>
              <a:gdLst/>
              <a:ahLst/>
              <a:cxnLst/>
              <a:rect r="r" b="b" t="t" l="l"/>
              <a:pathLst>
                <a:path h="2113092" w="2106826">
                  <a:moveTo>
                    <a:pt x="0" y="0"/>
                  </a:moveTo>
                  <a:lnTo>
                    <a:pt x="2106826" y="0"/>
                  </a:lnTo>
                  <a:lnTo>
                    <a:pt x="2106826" y="2113092"/>
                  </a:lnTo>
                  <a:lnTo>
                    <a:pt x="0" y="2113092"/>
                  </a:lnTo>
                  <a:close/>
                </a:path>
              </a:pathLst>
            </a:custGeom>
            <a:solidFill>
              <a:srgbClr val="47C5FB">
                <a:alpha val="95686"/>
              </a:srgbClr>
            </a:solidFill>
            <a:ln cap="sq">
              <a:noFill/>
              <a:prstDash val="solid"/>
              <a:miter/>
            </a:ln>
          </p:spPr>
        </p:sp>
        <p:sp>
          <p:nvSpPr>
            <p:cNvPr name="TextBox 4" id="4"/>
            <p:cNvSpPr txBox="true"/>
            <p:nvPr/>
          </p:nvSpPr>
          <p:spPr>
            <a:xfrm>
              <a:off x="0" y="-38100"/>
              <a:ext cx="2106826" cy="215119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028700" y="8829309"/>
            <a:ext cx="7523780" cy="428991"/>
            <a:chOff x="0" y="0"/>
            <a:chExt cx="2106826" cy="120127"/>
          </a:xfrm>
        </p:grpSpPr>
        <p:sp>
          <p:nvSpPr>
            <p:cNvPr name="Freeform 6" id="6"/>
            <p:cNvSpPr/>
            <p:nvPr/>
          </p:nvSpPr>
          <p:spPr>
            <a:xfrm flipH="false" flipV="false" rot="0">
              <a:off x="0" y="0"/>
              <a:ext cx="2106826" cy="120127"/>
            </a:xfrm>
            <a:custGeom>
              <a:avLst/>
              <a:gdLst/>
              <a:ahLst/>
              <a:cxnLst/>
              <a:rect r="r" b="b" t="t" l="l"/>
              <a:pathLst>
                <a:path h="120127" w="2106826">
                  <a:moveTo>
                    <a:pt x="0" y="0"/>
                  </a:moveTo>
                  <a:lnTo>
                    <a:pt x="2106826" y="0"/>
                  </a:lnTo>
                  <a:lnTo>
                    <a:pt x="2106826" y="120127"/>
                  </a:lnTo>
                  <a:lnTo>
                    <a:pt x="0" y="120127"/>
                  </a:lnTo>
                  <a:close/>
                </a:path>
              </a:pathLst>
            </a:custGeom>
            <a:solidFill>
              <a:srgbClr val="145DA0">
                <a:alpha val="48627"/>
              </a:srgbClr>
            </a:solidFill>
            <a:ln cap="sq">
              <a:noFill/>
              <a:prstDash val="solid"/>
              <a:miter/>
            </a:ln>
          </p:spPr>
        </p:sp>
        <p:sp>
          <p:nvSpPr>
            <p:cNvPr name="TextBox 7" id="7"/>
            <p:cNvSpPr txBox="true"/>
            <p:nvPr/>
          </p:nvSpPr>
          <p:spPr>
            <a:xfrm>
              <a:off x="0" y="-38100"/>
              <a:ext cx="2106826" cy="15822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15238003" y="8290589"/>
            <a:ext cx="7523780" cy="75237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C5FB">
                <a:alpha val="95686"/>
              </a:srgbClr>
            </a:solidFill>
            <a:ln cap="sq">
              <a:no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3724222" y="-4507687"/>
            <a:ext cx="5924489" cy="592448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C5FB">
                <a:alpha val="95686"/>
              </a:srgbClr>
            </a:solidFill>
            <a:ln cap="sq">
              <a:no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4" id="14"/>
          <p:cNvSpPr/>
          <p:nvPr/>
        </p:nvSpPr>
        <p:spPr>
          <a:xfrm flipH="false" flipV="false" rot="0">
            <a:off x="8849301" y="1702890"/>
            <a:ext cx="8744496" cy="7009245"/>
          </a:xfrm>
          <a:custGeom>
            <a:avLst/>
            <a:gdLst/>
            <a:ahLst/>
            <a:cxnLst/>
            <a:rect r="r" b="b" t="t" l="l"/>
            <a:pathLst>
              <a:path h="7009245" w="8744496">
                <a:moveTo>
                  <a:pt x="0" y="0"/>
                </a:moveTo>
                <a:lnTo>
                  <a:pt x="8744496" y="0"/>
                </a:lnTo>
                <a:lnTo>
                  <a:pt x="8744496" y="7009246"/>
                </a:lnTo>
                <a:lnTo>
                  <a:pt x="0" y="7009246"/>
                </a:lnTo>
                <a:lnTo>
                  <a:pt x="0" y="0"/>
                </a:lnTo>
                <a:close/>
              </a:path>
            </a:pathLst>
          </a:custGeom>
          <a:blipFill>
            <a:blip r:embed="rId2"/>
            <a:stretch>
              <a:fillRect l="0" t="0" r="0" b="0"/>
            </a:stretch>
          </a:blipFill>
        </p:spPr>
      </p:sp>
      <p:sp>
        <p:nvSpPr>
          <p:cNvPr name="TextBox 15" id="15"/>
          <p:cNvSpPr txBox="true"/>
          <p:nvPr/>
        </p:nvSpPr>
        <p:spPr>
          <a:xfrm rot="0">
            <a:off x="1424895" y="1402785"/>
            <a:ext cx="6059535" cy="3404379"/>
          </a:xfrm>
          <a:prstGeom prst="rect">
            <a:avLst/>
          </a:prstGeom>
        </p:spPr>
        <p:txBody>
          <a:bodyPr anchor="t" rtlCol="false" tIns="0" lIns="0" bIns="0" rIns="0">
            <a:spAutoFit/>
          </a:bodyPr>
          <a:lstStyle/>
          <a:p>
            <a:pPr>
              <a:lnSpc>
                <a:spcPts val="4262"/>
              </a:lnSpc>
            </a:pPr>
            <a:r>
              <a:rPr lang="en-US" sz="3044">
                <a:solidFill>
                  <a:srgbClr val="FDFDFD"/>
                </a:solidFill>
                <a:latin typeface="Open Sans Extra Bold"/>
              </a:rPr>
              <a:t>Correlation Analysis between Population and the Crashes</a:t>
            </a:r>
          </a:p>
          <a:p>
            <a:pPr>
              <a:lnSpc>
                <a:spcPts val="5522"/>
              </a:lnSpc>
            </a:pPr>
          </a:p>
          <a:p>
            <a:pPr>
              <a:lnSpc>
                <a:spcPts val="5522"/>
              </a:lnSpc>
            </a:pPr>
          </a:p>
          <a:p>
            <a:pPr algn="l" marL="0" indent="0" lvl="0">
              <a:lnSpc>
                <a:spcPts val="7902"/>
              </a:lnSpc>
              <a:spcBef>
                <a:spcPct val="0"/>
              </a:spcBef>
            </a:pPr>
          </a:p>
        </p:txBody>
      </p:sp>
      <p:sp>
        <p:nvSpPr>
          <p:cNvPr name="TextBox 16" id="16"/>
          <p:cNvSpPr txBox="true"/>
          <p:nvPr/>
        </p:nvSpPr>
        <p:spPr>
          <a:xfrm rot="0">
            <a:off x="1325503" y="2342167"/>
            <a:ext cx="5754831" cy="6701638"/>
          </a:xfrm>
          <a:prstGeom prst="rect">
            <a:avLst/>
          </a:prstGeom>
        </p:spPr>
        <p:txBody>
          <a:bodyPr anchor="t" rtlCol="false" tIns="0" lIns="0" bIns="0" rIns="0">
            <a:spAutoFit/>
          </a:bodyPr>
          <a:lstStyle/>
          <a:p>
            <a:pPr>
              <a:lnSpc>
                <a:spcPts val="2843"/>
              </a:lnSpc>
            </a:pPr>
          </a:p>
          <a:p>
            <a:pPr marL="438490" indent="-219245" lvl="1">
              <a:lnSpc>
                <a:spcPts val="2843"/>
              </a:lnSpc>
              <a:buFont typeface="Arial"/>
              <a:buChar char="•"/>
            </a:pPr>
            <a:r>
              <a:rPr lang="en-US" sz="2030" spc="-40">
                <a:solidFill>
                  <a:srgbClr val="FDFDFD"/>
                </a:solidFill>
                <a:latin typeface="Poppins"/>
              </a:rPr>
              <a:t>Scatterplot demonstrates a positive correlation between population and total crashes, suggesting higher-population municipalities tend to have more crashes.</a:t>
            </a:r>
          </a:p>
          <a:p>
            <a:pPr marL="438490" indent="-219245" lvl="1">
              <a:lnSpc>
                <a:spcPts val="2843"/>
              </a:lnSpc>
              <a:buFont typeface="Arial"/>
              <a:buChar char="•"/>
            </a:pPr>
            <a:r>
              <a:rPr lang="en-US" sz="2030" spc="-40">
                <a:solidFill>
                  <a:srgbClr val="FDFDFD"/>
                </a:solidFill>
                <a:latin typeface="Poppins"/>
              </a:rPr>
              <a:t>Vancouver, with the highest population, also records the highest number of total crashes.</a:t>
            </a:r>
          </a:p>
          <a:p>
            <a:pPr marL="438490" indent="-219245" lvl="1">
              <a:lnSpc>
                <a:spcPts val="2843"/>
              </a:lnSpc>
              <a:buFont typeface="Arial"/>
              <a:buChar char="•"/>
            </a:pPr>
            <a:r>
              <a:rPr lang="en-US" sz="2030" spc="-40">
                <a:solidFill>
                  <a:srgbClr val="FDFDFD"/>
                </a:solidFill>
                <a:latin typeface="Poppins"/>
              </a:rPr>
              <a:t>Surrey, slightly lower in population than Vancouver, shows considerable crash numbers, indicating another high-risk area.</a:t>
            </a:r>
          </a:p>
          <a:p>
            <a:pPr marL="438490" indent="-219245" lvl="1">
              <a:lnSpc>
                <a:spcPts val="2843"/>
              </a:lnSpc>
              <a:buFont typeface="Arial"/>
              <a:buChar char="•"/>
            </a:pPr>
            <a:r>
              <a:rPr lang="en-US" sz="2030" spc="-40">
                <a:solidFill>
                  <a:srgbClr val="FDFDFD"/>
                </a:solidFill>
                <a:latin typeface="Poppins"/>
              </a:rPr>
              <a:t>Burnaby and Richmond, with lower populations compared to Vancouver and Surrey, still have substantial crash numbers, warranting investigation into contributing factors.</a:t>
            </a:r>
          </a:p>
          <a:p>
            <a:pPr algn="l">
              <a:lnSpc>
                <a:spcPts val="2843"/>
              </a:lnSpc>
              <a:spcBef>
                <a:spcPct val="0"/>
              </a:spcBef>
            </a:pPr>
          </a:p>
          <a:p>
            <a:pPr algn="l" marL="0" indent="0" lvl="0">
              <a:lnSpc>
                <a:spcPts val="2843"/>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028700" y="1283153"/>
            <a:ext cx="7523780" cy="7546156"/>
            <a:chOff x="0" y="0"/>
            <a:chExt cx="2106826" cy="2113092"/>
          </a:xfrm>
        </p:grpSpPr>
        <p:sp>
          <p:nvSpPr>
            <p:cNvPr name="Freeform 3" id="3"/>
            <p:cNvSpPr/>
            <p:nvPr/>
          </p:nvSpPr>
          <p:spPr>
            <a:xfrm flipH="false" flipV="false" rot="0">
              <a:off x="0" y="0"/>
              <a:ext cx="2106826" cy="2113092"/>
            </a:xfrm>
            <a:custGeom>
              <a:avLst/>
              <a:gdLst/>
              <a:ahLst/>
              <a:cxnLst/>
              <a:rect r="r" b="b" t="t" l="l"/>
              <a:pathLst>
                <a:path h="2113092" w="2106826">
                  <a:moveTo>
                    <a:pt x="0" y="0"/>
                  </a:moveTo>
                  <a:lnTo>
                    <a:pt x="2106826" y="0"/>
                  </a:lnTo>
                  <a:lnTo>
                    <a:pt x="2106826" y="2113092"/>
                  </a:lnTo>
                  <a:lnTo>
                    <a:pt x="0" y="2113092"/>
                  </a:lnTo>
                  <a:close/>
                </a:path>
              </a:pathLst>
            </a:custGeom>
            <a:solidFill>
              <a:srgbClr val="47C5FB">
                <a:alpha val="95686"/>
              </a:srgbClr>
            </a:solidFill>
            <a:ln cap="sq">
              <a:noFill/>
              <a:prstDash val="solid"/>
              <a:miter/>
            </a:ln>
          </p:spPr>
        </p:sp>
        <p:sp>
          <p:nvSpPr>
            <p:cNvPr name="TextBox 4" id="4"/>
            <p:cNvSpPr txBox="true"/>
            <p:nvPr/>
          </p:nvSpPr>
          <p:spPr>
            <a:xfrm>
              <a:off x="0" y="-38100"/>
              <a:ext cx="2106826" cy="215119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028700" y="8829309"/>
            <a:ext cx="7523780" cy="428991"/>
            <a:chOff x="0" y="0"/>
            <a:chExt cx="2106826" cy="120127"/>
          </a:xfrm>
        </p:grpSpPr>
        <p:sp>
          <p:nvSpPr>
            <p:cNvPr name="Freeform 6" id="6"/>
            <p:cNvSpPr/>
            <p:nvPr/>
          </p:nvSpPr>
          <p:spPr>
            <a:xfrm flipH="false" flipV="false" rot="0">
              <a:off x="0" y="0"/>
              <a:ext cx="2106826" cy="120127"/>
            </a:xfrm>
            <a:custGeom>
              <a:avLst/>
              <a:gdLst/>
              <a:ahLst/>
              <a:cxnLst/>
              <a:rect r="r" b="b" t="t" l="l"/>
              <a:pathLst>
                <a:path h="120127" w="2106826">
                  <a:moveTo>
                    <a:pt x="0" y="0"/>
                  </a:moveTo>
                  <a:lnTo>
                    <a:pt x="2106826" y="0"/>
                  </a:lnTo>
                  <a:lnTo>
                    <a:pt x="2106826" y="120127"/>
                  </a:lnTo>
                  <a:lnTo>
                    <a:pt x="0" y="120127"/>
                  </a:lnTo>
                  <a:close/>
                </a:path>
              </a:pathLst>
            </a:custGeom>
            <a:solidFill>
              <a:srgbClr val="145DA0">
                <a:alpha val="48627"/>
              </a:srgbClr>
            </a:solidFill>
            <a:ln cap="sq">
              <a:noFill/>
              <a:prstDash val="solid"/>
              <a:miter/>
            </a:ln>
          </p:spPr>
        </p:sp>
        <p:sp>
          <p:nvSpPr>
            <p:cNvPr name="TextBox 7" id="7"/>
            <p:cNvSpPr txBox="true"/>
            <p:nvPr/>
          </p:nvSpPr>
          <p:spPr>
            <a:xfrm>
              <a:off x="0" y="-38100"/>
              <a:ext cx="2106826" cy="15822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15238003" y="8290589"/>
            <a:ext cx="7523780" cy="75237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C5FB">
                <a:alpha val="95686"/>
              </a:srgbClr>
            </a:solidFill>
            <a:ln cap="sq">
              <a:no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3724222" y="-4507687"/>
            <a:ext cx="5924489" cy="592448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C5FB">
                <a:alpha val="95686"/>
              </a:srgbClr>
            </a:solidFill>
            <a:ln cap="sq">
              <a:no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4" id="14"/>
          <p:cNvSpPr/>
          <p:nvPr/>
        </p:nvSpPr>
        <p:spPr>
          <a:xfrm flipH="false" flipV="false" rot="0">
            <a:off x="9015851" y="1385898"/>
            <a:ext cx="9004246" cy="7657906"/>
          </a:xfrm>
          <a:custGeom>
            <a:avLst/>
            <a:gdLst/>
            <a:ahLst/>
            <a:cxnLst/>
            <a:rect r="r" b="b" t="t" l="l"/>
            <a:pathLst>
              <a:path h="7657906" w="9004246">
                <a:moveTo>
                  <a:pt x="0" y="0"/>
                </a:moveTo>
                <a:lnTo>
                  <a:pt x="9004246" y="0"/>
                </a:lnTo>
                <a:lnTo>
                  <a:pt x="9004246" y="7657907"/>
                </a:lnTo>
                <a:lnTo>
                  <a:pt x="0" y="7657907"/>
                </a:lnTo>
                <a:lnTo>
                  <a:pt x="0" y="0"/>
                </a:lnTo>
                <a:close/>
              </a:path>
            </a:pathLst>
          </a:custGeom>
          <a:blipFill>
            <a:blip r:embed="rId2"/>
            <a:stretch>
              <a:fillRect l="0" t="0" r="0" b="0"/>
            </a:stretch>
          </a:blipFill>
        </p:spPr>
      </p:sp>
      <p:sp>
        <p:nvSpPr>
          <p:cNvPr name="TextBox 15" id="15"/>
          <p:cNvSpPr txBox="true"/>
          <p:nvPr/>
        </p:nvSpPr>
        <p:spPr>
          <a:xfrm rot="0">
            <a:off x="1424895" y="1383735"/>
            <a:ext cx="6059535" cy="3735849"/>
          </a:xfrm>
          <a:prstGeom prst="rect">
            <a:avLst/>
          </a:prstGeom>
        </p:spPr>
        <p:txBody>
          <a:bodyPr anchor="t" rtlCol="false" tIns="0" lIns="0" bIns="0" rIns="0">
            <a:spAutoFit/>
          </a:bodyPr>
          <a:lstStyle/>
          <a:p>
            <a:pPr>
              <a:lnSpc>
                <a:spcPts val="5522"/>
              </a:lnSpc>
            </a:pPr>
            <a:r>
              <a:rPr lang="en-US" sz="3944">
                <a:solidFill>
                  <a:srgbClr val="FDFDFD"/>
                </a:solidFill>
                <a:latin typeface="Open Sans Extra Bold"/>
              </a:rPr>
              <a:t>Crash Rates Per Capita Analysis</a:t>
            </a:r>
          </a:p>
          <a:p>
            <a:pPr>
              <a:lnSpc>
                <a:spcPts val="5522"/>
              </a:lnSpc>
            </a:pPr>
          </a:p>
          <a:p>
            <a:pPr>
              <a:lnSpc>
                <a:spcPts val="5522"/>
              </a:lnSpc>
            </a:pPr>
          </a:p>
          <a:p>
            <a:pPr algn="l" marL="0" indent="0" lvl="0">
              <a:lnSpc>
                <a:spcPts val="7902"/>
              </a:lnSpc>
              <a:spcBef>
                <a:spcPct val="0"/>
              </a:spcBef>
            </a:pPr>
          </a:p>
        </p:txBody>
      </p:sp>
      <p:sp>
        <p:nvSpPr>
          <p:cNvPr name="TextBox 16" id="16"/>
          <p:cNvSpPr txBox="true"/>
          <p:nvPr/>
        </p:nvSpPr>
        <p:spPr>
          <a:xfrm rot="0">
            <a:off x="1424895" y="2925634"/>
            <a:ext cx="5754831" cy="6532728"/>
          </a:xfrm>
          <a:prstGeom prst="rect">
            <a:avLst/>
          </a:prstGeom>
        </p:spPr>
        <p:txBody>
          <a:bodyPr anchor="t" rtlCol="false" tIns="0" lIns="0" bIns="0" rIns="0">
            <a:spAutoFit/>
          </a:bodyPr>
          <a:lstStyle/>
          <a:p>
            <a:pPr marL="395311" indent="-197655" lvl="1">
              <a:lnSpc>
                <a:spcPts val="2563"/>
              </a:lnSpc>
              <a:buFont typeface="Arial"/>
              <a:buChar char="•"/>
            </a:pPr>
            <a:r>
              <a:rPr lang="en-US" sz="1830" spc="-36">
                <a:solidFill>
                  <a:srgbClr val="FDFDFD"/>
                </a:solidFill>
                <a:latin typeface="Poppins"/>
              </a:rPr>
              <a:t>Tree map visualization displays crash-to-population ratios for Metro Vancouver municipalities.</a:t>
            </a:r>
          </a:p>
          <a:p>
            <a:pPr marL="395311" indent="-197655" lvl="1">
              <a:lnSpc>
                <a:spcPts val="2563"/>
              </a:lnSpc>
              <a:buFont typeface="Arial"/>
              <a:buChar char="•"/>
            </a:pPr>
            <a:r>
              <a:rPr lang="en-US" sz="1830" spc="-36">
                <a:solidFill>
                  <a:srgbClr val="FDFDFD"/>
                </a:solidFill>
                <a:latin typeface="Poppins"/>
              </a:rPr>
              <a:t>West Vancouver: Ratio of 3.55 indicates around 4 car accidents for every 10 persons.</a:t>
            </a:r>
          </a:p>
          <a:p>
            <a:pPr marL="395311" indent="-197655" lvl="1">
              <a:lnSpc>
                <a:spcPts val="2563"/>
              </a:lnSpc>
              <a:buFont typeface="Arial"/>
              <a:buChar char="•"/>
            </a:pPr>
            <a:r>
              <a:rPr lang="en-US" sz="1830" spc="-36">
                <a:solidFill>
                  <a:srgbClr val="FDFDFD"/>
                </a:solidFill>
                <a:latin typeface="Poppins"/>
              </a:rPr>
              <a:t>Burnaby: Ratio of 3.06 implies approximately 3 car accidents per 10 persons.</a:t>
            </a:r>
          </a:p>
          <a:p>
            <a:pPr marL="395311" indent="-197655" lvl="1">
              <a:lnSpc>
                <a:spcPts val="2563"/>
              </a:lnSpc>
              <a:buFont typeface="Arial"/>
              <a:buChar char="•"/>
            </a:pPr>
            <a:r>
              <a:rPr lang="en-US" sz="1830" spc="-36">
                <a:solidFill>
                  <a:srgbClr val="FDFDFD"/>
                </a:solidFill>
                <a:latin typeface="Poppins"/>
              </a:rPr>
              <a:t>Richmond: Ratio of 3.28 suggests about 3 car accidents per 10 persons.</a:t>
            </a:r>
          </a:p>
          <a:p>
            <a:pPr marL="395311" indent="-197655" lvl="1">
              <a:lnSpc>
                <a:spcPts val="2563"/>
              </a:lnSpc>
              <a:buFont typeface="Arial"/>
              <a:buChar char="•"/>
            </a:pPr>
            <a:r>
              <a:rPr lang="en-US" sz="1830" spc="-36">
                <a:solidFill>
                  <a:srgbClr val="FDFDFD"/>
                </a:solidFill>
                <a:latin typeface="Poppins"/>
              </a:rPr>
              <a:t>North Vancouver: Ratio of 2.70 signifies roughly 3 car accidents per 10 persons.</a:t>
            </a:r>
          </a:p>
          <a:p>
            <a:pPr marL="395311" indent="-197655" lvl="1">
              <a:lnSpc>
                <a:spcPts val="2563"/>
              </a:lnSpc>
              <a:buFont typeface="Arial"/>
              <a:buChar char="•"/>
            </a:pPr>
            <a:r>
              <a:rPr lang="en-US" sz="1830" spc="-36">
                <a:solidFill>
                  <a:srgbClr val="FDFDFD"/>
                </a:solidFill>
                <a:latin typeface="Poppins"/>
              </a:rPr>
              <a:t>Burnaby, Richmond, and West Vancouver exhibit higher ratios compared to North Vancouver, indicating higher car accident frequencies per capita.</a:t>
            </a:r>
          </a:p>
          <a:p>
            <a:pPr marL="395311" indent="-197655" lvl="1">
              <a:lnSpc>
                <a:spcPts val="2563"/>
              </a:lnSpc>
              <a:buFont typeface="Arial"/>
              <a:buChar char="•"/>
            </a:pPr>
            <a:r>
              <a:rPr lang="en-US" sz="1830" spc="-36">
                <a:solidFill>
                  <a:srgbClr val="FDFDFD"/>
                </a:solidFill>
                <a:latin typeface="Poppins"/>
              </a:rPr>
              <a:t>West Vancouver has the highest ratio, suggesting comparatively higher risk of car accidents for its population.</a:t>
            </a:r>
          </a:p>
          <a:p>
            <a:pPr algn="l">
              <a:lnSpc>
                <a:spcPts val="2843"/>
              </a:lnSpc>
              <a:spcBef>
                <a:spcPct val="0"/>
              </a:spcBef>
            </a:pPr>
          </a:p>
          <a:p>
            <a:pPr algn="l" marL="0" indent="0" lvl="0">
              <a:lnSpc>
                <a:spcPts val="2843"/>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028700" y="1283153"/>
            <a:ext cx="7523780" cy="7546156"/>
            <a:chOff x="0" y="0"/>
            <a:chExt cx="2106826" cy="2113092"/>
          </a:xfrm>
        </p:grpSpPr>
        <p:sp>
          <p:nvSpPr>
            <p:cNvPr name="Freeform 3" id="3"/>
            <p:cNvSpPr/>
            <p:nvPr/>
          </p:nvSpPr>
          <p:spPr>
            <a:xfrm flipH="false" flipV="false" rot="0">
              <a:off x="0" y="0"/>
              <a:ext cx="2106826" cy="2113092"/>
            </a:xfrm>
            <a:custGeom>
              <a:avLst/>
              <a:gdLst/>
              <a:ahLst/>
              <a:cxnLst/>
              <a:rect r="r" b="b" t="t" l="l"/>
              <a:pathLst>
                <a:path h="2113092" w="2106826">
                  <a:moveTo>
                    <a:pt x="0" y="0"/>
                  </a:moveTo>
                  <a:lnTo>
                    <a:pt x="2106826" y="0"/>
                  </a:lnTo>
                  <a:lnTo>
                    <a:pt x="2106826" y="2113092"/>
                  </a:lnTo>
                  <a:lnTo>
                    <a:pt x="0" y="2113092"/>
                  </a:lnTo>
                  <a:close/>
                </a:path>
              </a:pathLst>
            </a:custGeom>
            <a:solidFill>
              <a:srgbClr val="47C5FB">
                <a:alpha val="95686"/>
              </a:srgbClr>
            </a:solidFill>
            <a:ln cap="sq">
              <a:noFill/>
              <a:prstDash val="solid"/>
              <a:miter/>
            </a:ln>
          </p:spPr>
        </p:sp>
        <p:sp>
          <p:nvSpPr>
            <p:cNvPr name="TextBox 4" id="4"/>
            <p:cNvSpPr txBox="true"/>
            <p:nvPr/>
          </p:nvSpPr>
          <p:spPr>
            <a:xfrm>
              <a:off x="0" y="-38100"/>
              <a:ext cx="2106826" cy="215119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028700" y="8829309"/>
            <a:ext cx="7523780" cy="428991"/>
            <a:chOff x="0" y="0"/>
            <a:chExt cx="2106826" cy="120127"/>
          </a:xfrm>
        </p:grpSpPr>
        <p:sp>
          <p:nvSpPr>
            <p:cNvPr name="Freeform 6" id="6"/>
            <p:cNvSpPr/>
            <p:nvPr/>
          </p:nvSpPr>
          <p:spPr>
            <a:xfrm flipH="false" flipV="false" rot="0">
              <a:off x="0" y="0"/>
              <a:ext cx="2106826" cy="120127"/>
            </a:xfrm>
            <a:custGeom>
              <a:avLst/>
              <a:gdLst/>
              <a:ahLst/>
              <a:cxnLst/>
              <a:rect r="r" b="b" t="t" l="l"/>
              <a:pathLst>
                <a:path h="120127" w="2106826">
                  <a:moveTo>
                    <a:pt x="0" y="0"/>
                  </a:moveTo>
                  <a:lnTo>
                    <a:pt x="2106826" y="0"/>
                  </a:lnTo>
                  <a:lnTo>
                    <a:pt x="2106826" y="120127"/>
                  </a:lnTo>
                  <a:lnTo>
                    <a:pt x="0" y="120127"/>
                  </a:lnTo>
                  <a:close/>
                </a:path>
              </a:pathLst>
            </a:custGeom>
            <a:solidFill>
              <a:srgbClr val="145DA0">
                <a:alpha val="48627"/>
              </a:srgbClr>
            </a:solidFill>
            <a:ln cap="sq">
              <a:noFill/>
              <a:prstDash val="solid"/>
              <a:miter/>
            </a:ln>
          </p:spPr>
        </p:sp>
        <p:sp>
          <p:nvSpPr>
            <p:cNvPr name="TextBox 7" id="7"/>
            <p:cNvSpPr txBox="true"/>
            <p:nvPr/>
          </p:nvSpPr>
          <p:spPr>
            <a:xfrm>
              <a:off x="0" y="-38100"/>
              <a:ext cx="2106826" cy="15822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15238003" y="8290589"/>
            <a:ext cx="7523780" cy="75237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C5FB">
                <a:alpha val="95686"/>
              </a:srgbClr>
            </a:solidFill>
            <a:ln cap="sq">
              <a:no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3724222" y="-4507687"/>
            <a:ext cx="5924489" cy="592448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C5FB">
                <a:alpha val="95686"/>
              </a:srgbClr>
            </a:solidFill>
            <a:ln cap="sq">
              <a:no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4" id="14"/>
          <p:cNvSpPr/>
          <p:nvPr/>
        </p:nvSpPr>
        <p:spPr>
          <a:xfrm flipH="false" flipV="false" rot="0">
            <a:off x="9144000" y="1491097"/>
            <a:ext cx="8534762" cy="7338213"/>
          </a:xfrm>
          <a:custGeom>
            <a:avLst/>
            <a:gdLst/>
            <a:ahLst/>
            <a:cxnLst/>
            <a:rect r="r" b="b" t="t" l="l"/>
            <a:pathLst>
              <a:path h="7338213" w="8534762">
                <a:moveTo>
                  <a:pt x="0" y="0"/>
                </a:moveTo>
                <a:lnTo>
                  <a:pt x="8534762" y="0"/>
                </a:lnTo>
                <a:lnTo>
                  <a:pt x="8534762" y="7338212"/>
                </a:lnTo>
                <a:lnTo>
                  <a:pt x="0" y="7338212"/>
                </a:lnTo>
                <a:lnTo>
                  <a:pt x="0" y="0"/>
                </a:lnTo>
                <a:close/>
              </a:path>
            </a:pathLst>
          </a:custGeom>
          <a:blipFill>
            <a:blip r:embed="rId2"/>
            <a:stretch>
              <a:fillRect l="0" t="0" r="0" b="0"/>
            </a:stretch>
          </a:blipFill>
        </p:spPr>
      </p:sp>
      <p:sp>
        <p:nvSpPr>
          <p:cNvPr name="TextBox 15" id="15"/>
          <p:cNvSpPr txBox="true"/>
          <p:nvPr/>
        </p:nvSpPr>
        <p:spPr>
          <a:xfrm rot="0">
            <a:off x="1424895" y="1414897"/>
            <a:ext cx="6804970" cy="3040524"/>
          </a:xfrm>
          <a:prstGeom prst="rect">
            <a:avLst/>
          </a:prstGeom>
        </p:spPr>
        <p:txBody>
          <a:bodyPr anchor="t" rtlCol="false" tIns="0" lIns="0" bIns="0" rIns="0">
            <a:spAutoFit/>
          </a:bodyPr>
          <a:lstStyle/>
          <a:p>
            <a:pPr>
              <a:lnSpc>
                <a:spcPts val="5522"/>
              </a:lnSpc>
            </a:pPr>
            <a:r>
              <a:rPr lang="en-US" sz="3944">
                <a:solidFill>
                  <a:srgbClr val="FDFDFD"/>
                </a:solidFill>
                <a:latin typeface="Open Sans Extra Bold"/>
              </a:rPr>
              <a:t>Types of Crashes Analysis</a:t>
            </a:r>
          </a:p>
          <a:p>
            <a:pPr>
              <a:lnSpc>
                <a:spcPts val="5522"/>
              </a:lnSpc>
            </a:pPr>
          </a:p>
          <a:p>
            <a:pPr>
              <a:lnSpc>
                <a:spcPts val="5522"/>
              </a:lnSpc>
            </a:pPr>
          </a:p>
          <a:p>
            <a:pPr algn="l" marL="0" indent="0" lvl="0">
              <a:lnSpc>
                <a:spcPts val="7902"/>
              </a:lnSpc>
              <a:spcBef>
                <a:spcPct val="0"/>
              </a:spcBef>
            </a:pPr>
          </a:p>
        </p:txBody>
      </p:sp>
      <p:sp>
        <p:nvSpPr>
          <p:cNvPr name="TextBox 16" id="16"/>
          <p:cNvSpPr txBox="true"/>
          <p:nvPr/>
        </p:nvSpPr>
        <p:spPr>
          <a:xfrm rot="0">
            <a:off x="1424895" y="2352891"/>
            <a:ext cx="5754831" cy="6349213"/>
          </a:xfrm>
          <a:prstGeom prst="rect">
            <a:avLst/>
          </a:prstGeom>
        </p:spPr>
        <p:txBody>
          <a:bodyPr anchor="t" rtlCol="false" tIns="0" lIns="0" bIns="0" rIns="0">
            <a:spAutoFit/>
          </a:bodyPr>
          <a:lstStyle/>
          <a:p>
            <a:pPr>
              <a:lnSpc>
                <a:spcPts val="2843"/>
              </a:lnSpc>
            </a:pPr>
          </a:p>
          <a:p>
            <a:pPr marL="438490" indent="-219245" lvl="1">
              <a:lnSpc>
                <a:spcPts val="2843"/>
              </a:lnSpc>
              <a:buFont typeface="Arial"/>
              <a:buChar char="•"/>
            </a:pPr>
            <a:r>
              <a:rPr lang="en-US" sz="2030" spc="-40">
                <a:solidFill>
                  <a:srgbClr val="FDFDFD"/>
                </a:solidFill>
                <a:latin typeface="Poppins"/>
              </a:rPr>
              <a:t>"Derived Crash Type" visualization categorizes crash configurations, highlighting single-vehicle accidents, rear-end collisions, and side impacts.</a:t>
            </a:r>
          </a:p>
          <a:p>
            <a:pPr marL="438490" indent="-219245" lvl="1">
              <a:lnSpc>
                <a:spcPts val="2843"/>
              </a:lnSpc>
              <a:buFont typeface="Arial"/>
              <a:buChar char="•"/>
            </a:pPr>
            <a:r>
              <a:rPr lang="en-US" sz="2030" spc="-40">
                <a:solidFill>
                  <a:srgbClr val="FDFDFD"/>
                </a:solidFill>
                <a:latin typeface="Poppins"/>
              </a:rPr>
              <a:t>Insights:</a:t>
            </a:r>
          </a:p>
          <a:p>
            <a:pPr marL="438490" indent="-219245" lvl="1">
              <a:lnSpc>
                <a:spcPts val="2843"/>
              </a:lnSpc>
              <a:buFont typeface="Arial"/>
              <a:buChar char="•"/>
            </a:pPr>
            <a:r>
              <a:rPr lang="en-US" sz="2030" spc="-40">
                <a:solidFill>
                  <a:srgbClr val="FDFDFD"/>
                </a:solidFill>
                <a:latin typeface="Poppins"/>
              </a:rPr>
              <a:t>Single-Vehicle Accidents: Common, indicating issues like loss of control or driver error.</a:t>
            </a:r>
          </a:p>
          <a:p>
            <a:pPr marL="438490" indent="-219245" lvl="1">
              <a:lnSpc>
                <a:spcPts val="2843"/>
              </a:lnSpc>
              <a:buFont typeface="Arial"/>
              <a:buChar char="•"/>
            </a:pPr>
            <a:r>
              <a:rPr lang="en-US" sz="2030" spc="-40">
                <a:solidFill>
                  <a:srgbClr val="FDFDFD"/>
                </a:solidFill>
                <a:latin typeface="Poppins"/>
              </a:rPr>
              <a:t>Rear-End Collisions: Likely due to tailgating or distracted driving.</a:t>
            </a:r>
          </a:p>
          <a:p>
            <a:pPr marL="438490" indent="-219245" lvl="1">
              <a:lnSpc>
                <a:spcPts val="2843"/>
              </a:lnSpc>
              <a:buFont typeface="Arial"/>
              <a:buChar char="•"/>
            </a:pPr>
            <a:r>
              <a:rPr lang="en-US" sz="2030" spc="-40">
                <a:solidFill>
                  <a:srgbClr val="FDFDFD"/>
                </a:solidFill>
                <a:latin typeface="Poppins"/>
              </a:rPr>
              <a:t>Side Impacts: Often result from failure to yield or improper lane changes.</a:t>
            </a:r>
          </a:p>
          <a:p>
            <a:pPr marL="438490" indent="-219245" lvl="1">
              <a:lnSpc>
                <a:spcPts val="2843"/>
              </a:lnSpc>
              <a:buFont typeface="Arial"/>
              <a:buChar char="•"/>
            </a:pPr>
            <a:r>
              <a:rPr lang="en-US" sz="2030" spc="-40">
                <a:solidFill>
                  <a:srgbClr val="FDFDFD"/>
                </a:solidFill>
                <a:latin typeface="Poppins"/>
              </a:rPr>
              <a:t>Understanding each crash type enables targeted strategies for enhancing road safety by ICBC.</a:t>
            </a:r>
          </a:p>
          <a:p>
            <a:pPr algn="l">
              <a:lnSpc>
                <a:spcPts val="2843"/>
              </a:lnSpc>
              <a:spcBef>
                <a:spcPct val="0"/>
              </a:spcBef>
            </a:pPr>
          </a:p>
          <a:p>
            <a:pPr algn="l" marL="0" indent="0" lvl="0">
              <a:lnSpc>
                <a:spcPts val="2843"/>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028700" y="1283153"/>
            <a:ext cx="7523780" cy="7546156"/>
            <a:chOff x="0" y="0"/>
            <a:chExt cx="2106826" cy="2113092"/>
          </a:xfrm>
        </p:grpSpPr>
        <p:sp>
          <p:nvSpPr>
            <p:cNvPr name="Freeform 3" id="3"/>
            <p:cNvSpPr/>
            <p:nvPr/>
          </p:nvSpPr>
          <p:spPr>
            <a:xfrm flipH="false" flipV="false" rot="0">
              <a:off x="0" y="0"/>
              <a:ext cx="2106826" cy="2113092"/>
            </a:xfrm>
            <a:custGeom>
              <a:avLst/>
              <a:gdLst/>
              <a:ahLst/>
              <a:cxnLst/>
              <a:rect r="r" b="b" t="t" l="l"/>
              <a:pathLst>
                <a:path h="2113092" w="2106826">
                  <a:moveTo>
                    <a:pt x="0" y="0"/>
                  </a:moveTo>
                  <a:lnTo>
                    <a:pt x="2106826" y="0"/>
                  </a:lnTo>
                  <a:lnTo>
                    <a:pt x="2106826" y="2113092"/>
                  </a:lnTo>
                  <a:lnTo>
                    <a:pt x="0" y="2113092"/>
                  </a:lnTo>
                  <a:close/>
                </a:path>
              </a:pathLst>
            </a:custGeom>
            <a:solidFill>
              <a:srgbClr val="47C5FB">
                <a:alpha val="95686"/>
              </a:srgbClr>
            </a:solidFill>
            <a:ln cap="sq">
              <a:noFill/>
              <a:prstDash val="solid"/>
              <a:miter/>
            </a:ln>
          </p:spPr>
        </p:sp>
        <p:sp>
          <p:nvSpPr>
            <p:cNvPr name="TextBox 4" id="4"/>
            <p:cNvSpPr txBox="true"/>
            <p:nvPr/>
          </p:nvSpPr>
          <p:spPr>
            <a:xfrm>
              <a:off x="0" y="-38100"/>
              <a:ext cx="2106826" cy="215119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028700" y="8829309"/>
            <a:ext cx="7523780" cy="428991"/>
            <a:chOff x="0" y="0"/>
            <a:chExt cx="2106826" cy="120127"/>
          </a:xfrm>
        </p:grpSpPr>
        <p:sp>
          <p:nvSpPr>
            <p:cNvPr name="Freeform 6" id="6"/>
            <p:cNvSpPr/>
            <p:nvPr/>
          </p:nvSpPr>
          <p:spPr>
            <a:xfrm flipH="false" flipV="false" rot="0">
              <a:off x="0" y="0"/>
              <a:ext cx="2106826" cy="120127"/>
            </a:xfrm>
            <a:custGeom>
              <a:avLst/>
              <a:gdLst/>
              <a:ahLst/>
              <a:cxnLst/>
              <a:rect r="r" b="b" t="t" l="l"/>
              <a:pathLst>
                <a:path h="120127" w="2106826">
                  <a:moveTo>
                    <a:pt x="0" y="0"/>
                  </a:moveTo>
                  <a:lnTo>
                    <a:pt x="2106826" y="0"/>
                  </a:lnTo>
                  <a:lnTo>
                    <a:pt x="2106826" y="120127"/>
                  </a:lnTo>
                  <a:lnTo>
                    <a:pt x="0" y="120127"/>
                  </a:lnTo>
                  <a:close/>
                </a:path>
              </a:pathLst>
            </a:custGeom>
            <a:solidFill>
              <a:srgbClr val="145DA0">
                <a:alpha val="48627"/>
              </a:srgbClr>
            </a:solidFill>
            <a:ln cap="sq">
              <a:noFill/>
              <a:prstDash val="solid"/>
              <a:miter/>
            </a:ln>
          </p:spPr>
        </p:sp>
        <p:sp>
          <p:nvSpPr>
            <p:cNvPr name="TextBox 7" id="7"/>
            <p:cNvSpPr txBox="true"/>
            <p:nvPr/>
          </p:nvSpPr>
          <p:spPr>
            <a:xfrm>
              <a:off x="0" y="-38100"/>
              <a:ext cx="2106826" cy="15822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15238003" y="8290589"/>
            <a:ext cx="7523780" cy="75237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C5FB">
                <a:alpha val="95686"/>
              </a:srgbClr>
            </a:solidFill>
            <a:ln cap="sq">
              <a:no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3724222" y="-4507687"/>
            <a:ext cx="5924489" cy="592448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C5FB">
                <a:alpha val="95686"/>
              </a:srgbClr>
            </a:solidFill>
            <a:ln cap="sq">
              <a:no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4" id="14"/>
          <p:cNvSpPr/>
          <p:nvPr/>
        </p:nvSpPr>
        <p:spPr>
          <a:xfrm flipH="false" flipV="false" rot="0">
            <a:off x="8911949" y="2060419"/>
            <a:ext cx="8614190" cy="5991626"/>
          </a:xfrm>
          <a:custGeom>
            <a:avLst/>
            <a:gdLst/>
            <a:ahLst/>
            <a:cxnLst/>
            <a:rect r="r" b="b" t="t" l="l"/>
            <a:pathLst>
              <a:path h="5991626" w="8614190">
                <a:moveTo>
                  <a:pt x="0" y="0"/>
                </a:moveTo>
                <a:lnTo>
                  <a:pt x="8614189" y="0"/>
                </a:lnTo>
                <a:lnTo>
                  <a:pt x="8614189" y="5991625"/>
                </a:lnTo>
                <a:lnTo>
                  <a:pt x="0" y="5991625"/>
                </a:lnTo>
                <a:lnTo>
                  <a:pt x="0" y="0"/>
                </a:lnTo>
                <a:close/>
              </a:path>
            </a:pathLst>
          </a:custGeom>
          <a:blipFill>
            <a:blip r:embed="rId2"/>
            <a:stretch>
              <a:fillRect l="0" t="0" r="0" b="0"/>
            </a:stretch>
          </a:blipFill>
        </p:spPr>
      </p:sp>
      <p:sp>
        <p:nvSpPr>
          <p:cNvPr name="TextBox 15" id="15"/>
          <p:cNvSpPr txBox="true"/>
          <p:nvPr/>
        </p:nvSpPr>
        <p:spPr>
          <a:xfrm rot="0">
            <a:off x="1424895" y="1383735"/>
            <a:ext cx="7020318" cy="4431174"/>
          </a:xfrm>
          <a:prstGeom prst="rect">
            <a:avLst/>
          </a:prstGeom>
        </p:spPr>
        <p:txBody>
          <a:bodyPr anchor="t" rtlCol="false" tIns="0" lIns="0" bIns="0" rIns="0">
            <a:spAutoFit/>
          </a:bodyPr>
          <a:lstStyle/>
          <a:p>
            <a:pPr>
              <a:lnSpc>
                <a:spcPts val="5522"/>
              </a:lnSpc>
            </a:pPr>
            <a:r>
              <a:rPr lang="en-US" sz="3944">
                <a:solidFill>
                  <a:srgbClr val="FDFDFD"/>
                </a:solidFill>
                <a:latin typeface="Open Sans Extra Bold"/>
              </a:rPr>
              <a:t>Vehicle and Victim Analysis</a:t>
            </a:r>
          </a:p>
          <a:p>
            <a:pPr>
              <a:lnSpc>
                <a:spcPts val="5522"/>
              </a:lnSpc>
            </a:pPr>
          </a:p>
          <a:p>
            <a:pPr>
              <a:lnSpc>
                <a:spcPts val="5522"/>
              </a:lnSpc>
            </a:pPr>
          </a:p>
          <a:p>
            <a:pPr>
              <a:lnSpc>
                <a:spcPts val="5522"/>
              </a:lnSpc>
            </a:pPr>
          </a:p>
          <a:p>
            <a:pPr algn="l" marL="0" indent="0" lvl="0">
              <a:lnSpc>
                <a:spcPts val="7902"/>
              </a:lnSpc>
              <a:spcBef>
                <a:spcPct val="0"/>
              </a:spcBef>
            </a:pPr>
          </a:p>
        </p:txBody>
      </p:sp>
      <p:sp>
        <p:nvSpPr>
          <p:cNvPr name="TextBox 16" id="16"/>
          <p:cNvSpPr txBox="true"/>
          <p:nvPr/>
        </p:nvSpPr>
        <p:spPr>
          <a:xfrm rot="0">
            <a:off x="1424895" y="3212529"/>
            <a:ext cx="5754831" cy="4234663"/>
          </a:xfrm>
          <a:prstGeom prst="rect">
            <a:avLst/>
          </a:prstGeom>
        </p:spPr>
        <p:txBody>
          <a:bodyPr anchor="t" rtlCol="false" tIns="0" lIns="0" bIns="0" rIns="0">
            <a:spAutoFit/>
          </a:bodyPr>
          <a:lstStyle/>
          <a:p>
            <a:pPr marL="438490" indent="-219245" lvl="1">
              <a:lnSpc>
                <a:spcPts val="2843"/>
              </a:lnSpc>
              <a:buFont typeface="Arial"/>
              <a:buChar char="•"/>
            </a:pPr>
            <a:r>
              <a:rPr lang="en-US" sz="2030" spc="-40">
                <a:solidFill>
                  <a:srgbClr val="FDFDFD"/>
                </a:solidFill>
                <a:latin typeface="Poppins"/>
              </a:rPr>
              <a:t>Matrix visualization breaks down crash factors into scenarios.</a:t>
            </a:r>
          </a:p>
          <a:p>
            <a:pPr marL="438490" indent="-219245" lvl="1">
              <a:lnSpc>
                <a:spcPts val="2843"/>
              </a:lnSpc>
              <a:buFont typeface="Arial"/>
              <a:buChar char="•"/>
            </a:pPr>
            <a:r>
              <a:rPr lang="en-US" sz="2030" spc="-40">
                <a:solidFill>
                  <a:srgbClr val="FDFDFD"/>
                </a:solidFill>
                <a:latin typeface="Poppins"/>
              </a:rPr>
              <a:t>No I</a:t>
            </a:r>
            <a:r>
              <a:rPr lang="en-US" sz="2030" spc="-40">
                <a:solidFill>
                  <a:srgbClr val="FDFDFD"/>
                </a:solidFill>
                <a:latin typeface="Poppins"/>
              </a:rPr>
              <a:t>nvolvement: 723,925 crashes.</a:t>
            </a:r>
          </a:p>
          <a:p>
            <a:pPr marL="438490" indent="-219245" lvl="1">
              <a:lnSpc>
                <a:spcPts val="2843"/>
              </a:lnSpc>
              <a:buFont typeface="Arial"/>
              <a:buChar char="•"/>
            </a:pPr>
            <a:r>
              <a:rPr lang="en-US" sz="2030" spc="-40">
                <a:solidFill>
                  <a:srgbClr val="FDFDFD"/>
                </a:solidFill>
                <a:latin typeface="Poppins"/>
              </a:rPr>
              <a:t>Animals: 3,336 crashes.</a:t>
            </a:r>
          </a:p>
          <a:p>
            <a:pPr marL="438490" indent="-219245" lvl="1">
              <a:lnSpc>
                <a:spcPts val="2843"/>
              </a:lnSpc>
              <a:buFont typeface="Arial"/>
              <a:buChar char="•"/>
            </a:pPr>
            <a:r>
              <a:rPr lang="en-US" sz="2030" spc="-40">
                <a:solidFill>
                  <a:srgbClr val="FDFDFD"/>
                </a:solidFill>
                <a:latin typeface="Poppins"/>
              </a:rPr>
              <a:t>H</a:t>
            </a:r>
            <a:r>
              <a:rPr lang="en-US" sz="2030" spc="-40">
                <a:solidFill>
                  <a:srgbClr val="FDFDFD"/>
                </a:solidFill>
                <a:latin typeface="Poppins"/>
              </a:rPr>
              <a:t>eavy Vehicles: 40,487 crashes.</a:t>
            </a:r>
          </a:p>
          <a:p>
            <a:pPr marL="438490" indent="-219245" lvl="1">
              <a:lnSpc>
                <a:spcPts val="2843"/>
              </a:lnSpc>
              <a:buFont typeface="Arial"/>
              <a:buChar char="•"/>
            </a:pPr>
            <a:r>
              <a:rPr lang="en-US" sz="2030" spc="-40">
                <a:solidFill>
                  <a:srgbClr val="FDFDFD"/>
                </a:solidFill>
                <a:latin typeface="Poppins"/>
              </a:rPr>
              <a:t>Cyclists: 7,973 crashes.</a:t>
            </a:r>
          </a:p>
          <a:p>
            <a:pPr marL="438490" indent="-219245" lvl="1">
              <a:lnSpc>
                <a:spcPts val="2843"/>
              </a:lnSpc>
              <a:buFont typeface="Arial"/>
              <a:buChar char="•"/>
            </a:pPr>
            <a:r>
              <a:rPr lang="en-US" sz="2030" spc="-40">
                <a:solidFill>
                  <a:srgbClr val="FDFDFD"/>
                </a:solidFill>
                <a:latin typeface="Poppins"/>
              </a:rPr>
              <a:t>Pedestrians: 9,959 crashes.</a:t>
            </a:r>
          </a:p>
          <a:p>
            <a:pPr marL="438490" indent="-219245" lvl="1">
              <a:lnSpc>
                <a:spcPts val="2843"/>
              </a:lnSpc>
              <a:buFont typeface="Arial"/>
              <a:buChar char="•"/>
            </a:pPr>
            <a:r>
              <a:rPr lang="en-US" sz="2030" spc="-40">
                <a:solidFill>
                  <a:srgbClr val="FDFDFD"/>
                </a:solidFill>
                <a:latin typeface="Poppins"/>
              </a:rPr>
              <a:t>P</a:t>
            </a:r>
            <a:r>
              <a:rPr lang="en-US" sz="2030" spc="-40">
                <a:solidFill>
                  <a:srgbClr val="FDFDFD"/>
                </a:solidFill>
                <a:latin typeface="Poppins"/>
              </a:rPr>
              <a:t>rovides insights into crash involvement.</a:t>
            </a:r>
          </a:p>
          <a:p>
            <a:pPr marL="438490" indent="-219245" lvl="1">
              <a:lnSpc>
                <a:spcPts val="2843"/>
              </a:lnSpc>
              <a:buFont typeface="Arial"/>
              <a:buChar char="•"/>
            </a:pPr>
            <a:r>
              <a:rPr lang="en-US" sz="2030" spc="-40">
                <a:solidFill>
                  <a:srgbClr val="FDFDFD"/>
                </a:solidFill>
                <a:latin typeface="Poppins"/>
              </a:rPr>
              <a:t>Effective communication of crash scenarios.</a:t>
            </a:r>
          </a:p>
          <a:p>
            <a:pPr>
              <a:lnSpc>
                <a:spcPts val="2843"/>
              </a:lnSpc>
            </a:pPr>
          </a:p>
          <a:p>
            <a:pPr algn="l">
              <a:lnSpc>
                <a:spcPts val="2843"/>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028700" y="1283153"/>
            <a:ext cx="7523780" cy="7546156"/>
            <a:chOff x="0" y="0"/>
            <a:chExt cx="2106826" cy="2113092"/>
          </a:xfrm>
        </p:grpSpPr>
        <p:sp>
          <p:nvSpPr>
            <p:cNvPr name="Freeform 3" id="3"/>
            <p:cNvSpPr/>
            <p:nvPr/>
          </p:nvSpPr>
          <p:spPr>
            <a:xfrm flipH="false" flipV="false" rot="0">
              <a:off x="0" y="0"/>
              <a:ext cx="2106826" cy="2113092"/>
            </a:xfrm>
            <a:custGeom>
              <a:avLst/>
              <a:gdLst/>
              <a:ahLst/>
              <a:cxnLst/>
              <a:rect r="r" b="b" t="t" l="l"/>
              <a:pathLst>
                <a:path h="2113092" w="2106826">
                  <a:moveTo>
                    <a:pt x="0" y="0"/>
                  </a:moveTo>
                  <a:lnTo>
                    <a:pt x="2106826" y="0"/>
                  </a:lnTo>
                  <a:lnTo>
                    <a:pt x="2106826" y="2113092"/>
                  </a:lnTo>
                  <a:lnTo>
                    <a:pt x="0" y="2113092"/>
                  </a:lnTo>
                  <a:close/>
                </a:path>
              </a:pathLst>
            </a:custGeom>
            <a:solidFill>
              <a:srgbClr val="47C5FB">
                <a:alpha val="95686"/>
              </a:srgbClr>
            </a:solidFill>
            <a:ln cap="sq">
              <a:noFill/>
              <a:prstDash val="solid"/>
              <a:miter/>
            </a:ln>
          </p:spPr>
        </p:sp>
        <p:sp>
          <p:nvSpPr>
            <p:cNvPr name="TextBox 4" id="4"/>
            <p:cNvSpPr txBox="true"/>
            <p:nvPr/>
          </p:nvSpPr>
          <p:spPr>
            <a:xfrm>
              <a:off x="0" y="-38100"/>
              <a:ext cx="2106826" cy="215119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028700" y="8829309"/>
            <a:ext cx="7523780" cy="428991"/>
            <a:chOff x="0" y="0"/>
            <a:chExt cx="2106826" cy="120127"/>
          </a:xfrm>
        </p:grpSpPr>
        <p:sp>
          <p:nvSpPr>
            <p:cNvPr name="Freeform 6" id="6"/>
            <p:cNvSpPr/>
            <p:nvPr/>
          </p:nvSpPr>
          <p:spPr>
            <a:xfrm flipH="false" flipV="false" rot="0">
              <a:off x="0" y="0"/>
              <a:ext cx="2106826" cy="120127"/>
            </a:xfrm>
            <a:custGeom>
              <a:avLst/>
              <a:gdLst/>
              <a:ahLst/>
              <a:cxnLst/>
              <a:rect r="r" b="b" t="t" l="l"/>
              <a:pathLst>
                <a:path h="120127" w="2106826">
                  <a:moveTo>
                    <a:pt x="0" y="0"/>
                  </a:moveTo>
                  <a:lnTo>
                    <a:pt x="2106826" y="0"/>
                  </a:lnTo>
                  <a:lnTo>
                    <a:pt x="2106826" y="120127"/>
                  </a:lnTo>
                  <a:lnTo>
                    <a:pt x="0" y="120127"/>
                  </a:lnTo>
                  <a:close/>
                </a:path>
              </a:pathLst>
            </a:custGeom>
            <a:solidFill>
              <a:srgbClr val="145DA0">
                <a:alpha val="48627"/>
              </a:srgbClr>
            </a:solidFill>
            <a:ln cap="sq">
              <a:noFill/>
              <a:prstDash val="solid"/>
              <a:miter/>
            </a:ln>
          </p:spPr>
        </p:sp>
        <p:sp>
          <p:nvSpPr>
            <p:cNvPr name="TextBox 7" id="7"/>
            <p:cNvSpPr txBox="true"/>
            <p:nvPr/>
          </p:nvSpPr>
          <p:spPr>
            <a:xfrm>
              <a:off x="0" y="-38100"/>
              <a:ext cx="2106826" cy="15822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15238003" y="8290589"/>
            <a:ext cx="7523780" cy="75237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C5FB">
                <a:alpha val="95686"/>
              </a:srgbClr>
            </a:solidFill>
            <a:ln cap="sq">
              <a:no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3724222" y="-4507687"/>
            <a:ext cx="5924489" cy="592448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C5FB">
                <a:alpha val="95686"/>
              </a:srgbClr>
            </a:solidFill>
            <a:ln cap="sq">
              <a:no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4" id="14"/>
          <p:cNvSpPr/>
          <p:nvPr/>
        </p:nvSpPr>
        <p:spPr>
          <a:xfrm flipH="false" flipV="false" rot="0">
            <a:off x="9144000" y="414232"/>
            <a:ext cx="6851254" cy="9692018"/>
          </a:xfrm>
          <a:custGeom>
            <a:avLst/>
            <a:gdLst/>
            <a:ahLst/>
            <a:cxnLst/>
            <a:rect r="r" b="b" t="t" l="l"/>
            <a:pathLst>
              <a:path h="9692018" w="6851254">
                <a:moveTo>
                  <a:pt x="0" y="0"/>
                </a:moveTo>
                <a:lnTo>
                  <a:pt x="6851254" y="0"/>
                </a:lnTo>
                <a:lnTo>
                  <a:pt x="6851254" y="9692018"/>
                </a:lnTo>
                <a:lnTo>
                  <a:pt x="0" y="9692018"/>
                </a:lnTo>
                <a:lnTo>
                  <a:pt x="0" y="0"/>
                </a:lnTo>
                <a:close/>
              </a:path>
            </a:pathLst>
          </a:custGeom>
          <a:blipFill>
            <a:blip r:embed="rId2"/>
            <a:stretch>
              <a:fillRect l="0" t="0" r="0" b="0"/>
            </a:stretch>
          </a:blipFill>
        </p:spPr>
      </p:sp>
      <p:sp>
        <p:nvSpPr>
          <p:cNvPr name="TextBox 15" id="15"/>
          <p:cNvSpPr txBox="true"/>
          <p:nvPr/>
        </p:nvSpPr>
        <p:spPr>
          <a:xfrm rot="0">
            <a:off x="1424895" y="1383735"/>
            <a:ext cx="7020318" cy="3735849"/>
          </a:xfrm>
          <a:prstGeom prst="rect">
            <a:avLst/>
          </a:prstGeom>
        </p:spPr>
        <p:txBody>
          <a:bodyPr anchor="t" rtlCol="false" tIns="0" lIns="0" bIns="0" rIns="0">
            <a:spAutoFit/>
          </a:bodyPr>
          <a:lstStyle/>
          <a:p>
            <a:pPr>
              <a:lnSpc>
                <a:spcPts val="5522"/>
              </a:lnSpc>
            </a:pPr>
            <a:r>
              <a:rPr lang="en-US" sz="3944">
                <a:solidFill>
                  <a:srgbClr val="FDFDFD"/>
                </a:solidFill>
                <a:latin typeface="Open Sans Extra Bold"/>
              </a:rPr>
              <a:t>Street Analysis</a:t>
            </a:r>
          </a:p>
          <a:p>
            <a:pPr>
              <a:lnSpc>
                <a:spcPts val="5522"/>
              </a:lnSpc>
            </a:pPr>
          </a:p>
          <a:p>
            <a:pPr>
              <a:lnSpc>
                <a:spcPts val="5522"/>
              </a:lnSpc>
            </a:pPr>
          </a:p>
          <a:p>
            <a:pPr>
              <a:lnSpc>
                <a:spcPts val="5522"/>
              </a:lnSpc>
            </a:pPr>
          </a:p>
          <a:p>
            <a:pPr algn="l" marL="0" indent="0" lvl="0">
              <a:lnSpc>
                <a:spcPts val="7902"/>
              </a:lnSpc>
              <a:spcBef>
                <a:spcPct val="0"/>
              </a:spcBef>
            </a:pPr>
          </a:p>
        </p:txBody>
      </p:sp>
      <p:sp>
        <p:nvSpPr>
          <p:cNvPr name="TextBox 16" id="16"/>
          <p:cNvSpPr txBox="true"/>
          <p:nvPr/>
        </p:nvSpPr>
        <p:spPr>
          <a:xfrm rot="0">
            <a:off x="1424895" y="2185486"/>
            <a:ext cx="5754831" cy="6701638"/>
          </a:xfrm>
          <a:prstGeom prst="rect">
            <a:avLst/>
          </a:prstGeom>
        </p:spPr>
        <p:txBody>
          <a:bodyPr anchor="t" rtlCol="false" tIns="0" lIns="0" bIns="0" rIns="0">
            <a:spAutoFit/>
          </a:bodyPr>
          <a:lstStyle/>
          <a:p>
            <a:pPr marL="438490" indent="-219245" lvl="1">
              <a:lnSpc>
                <a:spcPts val="2843"/>
              </a:lnSpc>
              <a:buFont typeface="Arial"/>
              <a:buChar char="•"/>
            </a:pPr>
            <a:r>
              <a:rPr lang="en-US" sz="2030" spc="-40">
                <a:solidFill>
                  <a:srgbClr val="FDFDFD"/>
                </a:solidFill>
                <a:latin typeface="Poppins"/>
              </a:rPr>
              <a:t>Bar chart lists top streets with highest crash counts per city.</a:t>
            </a:r>
          </a:p>
          <a:p>
            <a:pPr marL="438490" indent="-219245" lvl="1">
              <a:lnSpc>
                <a:spcPts val="2843"/>
              </a:lnSpc>
              <a:buFont typeface="Arial"/>
              <a:buChar char="•"/>
            </a:pPr>
            <a:r>
              <a:rPr lang="en-US" sz="2030" spc="-40">
                <a:solidFill>
                  <a:srgbClr val="FDFDFD"/>
                </a:solidFill>
                <a:latin typeface="Poppins"/>
              </a:rPr>
              <a:t>Insights:</a:t>
            </a:r>
          </a:p>
          <a:p>
            <a:pPr marL="438490" indent="-219245" lvl="1">
              <a:lnSpc>
                <a:spcPts val="2843"/>
              </a:lnSpc>
              <a:buFont typeface="Arial"/>
              <a:buChar char="•"/>
            </a:pPr>
            <a:r>
              <a:rPr lang="en-US" sz="2030" spc="-40">
                <a:solidFill>
                  <a:srgbClr val="FDFDFD"/>
                </a:solidFill>
                <a:latin typeface="Poppins"/>
              </a:rPr>
              <a:t>Surrey and Burnaby streets have most crashes, indicating potential high traffic or safety issues.</a:t>
            </a:r>
          </a:p>
          <a:p>
            <a:pPr marL="438490" indent="-219245" lvl="1">
              <a:lnSpc>
                <a:spcPts val="2843"/>
              </a:lnSpc>
              <a:buFont typeface="Arial"/>
              <a:buChar char="•"/>
            </a:pPr>
            <a:r>
              <a:rPr lang="en-US" sz="2030" spc="-40">
                <a:solidFill>
                  <a:srgbClr val="FDFDFD"/>
                </a:solidFill>
                <a:latin typeface="Poppins"/>
              </a:rPr>
              <a:t>Kingsway appears in both Burnaby and Vancouver, suggesting consistent high crash rates.</a:t>
            </a:r>
          </a:p>
          <a:p>
            <a:pPr marL="438490" indent="-219245" lvl="1">
              <a:lnSpc>
                <a:spcPts val="2843"/>
              </a:lnSpc>
              <a:buFont typeface="Arial"/>
              <a:buChar char="•"/>
            </a:pPr>
            <a:r>
              <a:rPr lang="en-US" sz="2030" spc="-40">
                <a:solidFill>
                  <a:srgbClr val="FDFDFD"/>
                </a:solidFill>
                <a:latin typeface="Poppins"/>
              </a:rPr>
              <a:t>Langley and Coquitlam streets feature in top five, indicating crashes beyond urban centers.</a:t>
            </a:r>
          </a:p>
          <a:p>
            <a:pPr marL="438490" indent="-219245" lvl="1">
              <a:lnSpc>
                <a:spcPts val="2843"/>
              </a:lnSpc>
              <a:buFont typeface="Arial"/>
              <a:buChar char="•"/>
            </a:pPr>
            <a:r>
              <a:rPr lang="en-US" sz="2030" spc="-40">
                <a:solidFill>
                  <a:srgbClr val="FDFDFD"/>
                </a:solidFill>
                <a:latin typeface="Poppins"/>
              </a:rPr>
              <a:t>Specific streets in each city may need further safety measures or road improvements.</a:t>
            </a:r>
          </a:p>
          <a:p>
            <a:pPr marL="438490" indent="-219245" lvl="1">
              <a:lnSpc>
                <a:spcPts val="2843"/>
              </a:lnSpc>
              <a:buFont typeface="Arial"/>
              <a:buChar char="•"/>
            </a:pPr>
            <a:r>
              <a:rPr lang="en-US" sz="2030" spc="-40">
                <a:solidFill>
                  <a:srgbClr val="FDFDFD"/>
                </a:solidFill>
                <a:latin typeface="Poppins"/>
              </a:rPr>
              <a:t>Visualization aids authorities in identifying patterns and prioritizing interventions for road safety.</a:t>
            </a:r>
          </a:p>
          <a:p>
            <a:pPr algn="l">
              <a:lnSpc>
                <a:spcPts val="2843"/>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028700" y="1283153"/>
            <a:ext cx="7523780" cy="7546156"/>
            <a:chOff x="0" y="0"/>
            <a:chExt cx="2106826" cy="2113092"/>
          </a:xfrm>
        </p:grpSpPr>
        <p:sp>
          <p:nvSpPr>
            <p:cNvPr name="Freeform 3" id="3"/>
            <p:cNvSpPr/>
            <p:nvPr/>
          </p:nvSpPr>
          <p:spPr>
            <a:xfrm flipH="false" flipV="false" rot="0">
              <a:off x="0" y="0"/>
              <a:ext cx="2106826" cy="2113092"/>
            </a:xfrm>
            <a:custGeom>
              <a:avLst/>
              <a:gdLst/>
              <a:ahLst/>
              <a:cxnLst/>
              <a:rect r="r" b="b" t="t" l="l"/>
              <a:pathLst>
                <a:path h="2113092" w="2106826">
                  <a:moveTo>
                    <a:pt x="0" y="0"/>
                  </a:moveTo>
                  <a:lnTo>
                    <a:pt x="2106826" y="0"/>
                  </a:lnTo>
                  <a:lnTo>
                    <a:pt x="2106826" y="2113092"/>
                  </a:lnTo>
                  <a:lnTo>
                    <a:pt x="0" y="2113092"/>
                  </a:lnTo>
                  <a:close/>
                </a:path>
              </a:pathLst>
            </a:custGeom>
            <a:solidFill>
              <a:srgbClr val="47C5FB">
                <a:alpha val="95686"/>
              </a:srgbClr>
            </a:solidFill>
            <a:ln cap="sq">
              <a:noFill/>
              <a:prstDash val="solid"/>
              <a:miter/>
            </a:ln>
          </p:spPr>
        </p:sp>
        <p:sp>
          <p:nvSpPr>
            <p:cNvPr name="TextBox 4" id="4"/>
            <p:cNvSpPr txBox="true"/>
            <p:nvPr/>
          </p:nvSpPr>
          <p:spPr>
            <a:xfrm>
              <a:off x="0" y="-38100"/>
              <a:ext cx="2106826" cy="215119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028700" y="8829309"/>
            <a:ext cx="7523780" cy="428991"/>
            <a:chOff x="0" y="0"/>
            <a:chExt cx="2106826" cy="120127"/>
          </a:xfrm>
        </p:grpSpPr>
        <p:sp>
          <p:nvSpPr>
            <p:cNvPr name="Freeform 6" id="6"/>
            <p:cNvSpPr/>
            <p:nvPr/>
          </p:nvSpPr>
          <p:spPr>
            <a:xfrm flipH="false" flipV="false" rot="0">
              <a:off x="0" y="0"/>
              <a:ext cx="2106826" cy="120127"/>
            </a:xfrm>
            <a:custGeom>
              <a:avLst/>
              <a:gdLst/>
              <a:ahLst/>
              <a:cxnLst/>
              <a:rect r="r" b="b" t="t" l="l"/>
              <a:pathLst>
                <a:path h="120127" w="2106826">
                  <a:moveTo>
                    <a:pt x="0" y="0"/>
                  </a:moveTo>
                  <a:lnTo>
                    <a:pt x="2106826" y="0"/>
                  </a:lnTo>
                  <a:lnTo>
                    <a:pt x="2106826" y="120127"/>
                  </a:lnTo>
                  <a:lnTo>
                    <a:pt x="0" y="120127"/>
                  </a:lnTo>
                  <a:close/>
                </a:path>
              </a:pathLst>
            </a:custGeom>
            <a:solidFill>
              <a:srgbClr val="145DA0">
                <a:alpha val="48627"/>
              </a:srgbClr>
            </a:solidFill>
            <a:ln cap="sq">
              <a:noFill/>
              <a:prstDash val="solid"/>
              <a:miter/>
            </a:ln>
          </p:spPr>
        </p:sp>
        <p:sp>
          <p:nvSpPr>
            <p:cNvPr name="TextBox 7" id="7"/>
            <p:cNvSpPr txBox="true"/>
            <p:nvPr/>
          </p:nvSpPr>
          <p:spPr>
            <a:xfrm>
              <a:off x="0" y="-38100"/>
              <a:ext cx="2106826" cy="15822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15238003" y="8290589"/>
            <a:ext cx="7523780" cy="75237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C5FB">
                <a:alpha val="95686"/>
              </a:srgbClr>
            </a:solidFill>
            <a:ln cap="sq">
              <a:no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3724222" y="-4507687"/>
            <a:ext cx="5924489" cy="592448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C5FB">
                <a:alpha val="95686"/>
              </a:srgbClr>
            </a:solidFill>
            <a:ln cap="sq">
              <a:no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4" id="14"/>
          <p:cNvSpPr/>
          <p:nvPr/>
        </p:nvSpPr>
        <p:spPr>
          <a:xfrm flipH="false" flipV="false" rot="0">
            <a:off x="8848023" y="1283153"/>
            <a:ext cx="9224630" cy="6977103"/>
          </a:xfrm>
          <a:custGeom>
            <a:avLst/>
            <a:gdLst/>
            <a:ahLst/>
            <a:cxnLst/>
            <a:rect r="r" b="b" t="t" l="l"/>
            <a:pathLst>
              <a:path h="6977103" w="9224630">
                <a:moveTo>
                  <a:pt x="0" y="0"/>
                </a:moveTo>
                <a:lnTo>
                  <a:pt x="9224629" y="0"/>
                </a:lnTo>
                <a:lnTo>
                  <a:pt x="9224629" y="6977104"/>
                </a:lnTo>
                <a:lnTo>
                  <a:pt x="0" y="6977104"/>
                </a:lnTo>
                <a:lnTo>
                  <a:pt x="0" y="0"/>
                </a:lnTo>
                <a:close/>
              </a:path>
            </a:pathLst>
          </a:custGeom>
          <a:blipFill>
            <a:blip r:embed="rId2"/>
            <a:stretch>
              <a:fillRect l="0" t="0" r="0" b="0"/>
            </a:stretch>
          </a:blipFill>
        </p:spPr>
      </p:sp>
      <p:sp>
        <p:nvSpPr>
          <p:cNvPr name="TextBox 15" id="15"/>
          <p:cNvSpPr txBox="true"/>
          <p:nvPr/>
        </p:nvSpPr>
        <p:spPr>
          <a:xfrm rot="0">
            <a:off x="1424895" y="1383735"/>
            <a:ext cx="7020318" cy="5126499"/>
          </a:xfrm>
          <a:prstGeom prst="rect">
            <a:avLst/>
          </a:prstGeom>
        </p:spPr>
        <p:txBody>
          <a:bodyPr anchor="t" rtlCol="false" tIns="0" lIns="0" bIns="0" rIns="0">
            <a:spAutoFit/>
          </a:bodyPr>
          <a:lstStyle/>
          <a:p>
            <a:pPr>
              <a:lnSpc>
                <a:spcPts val="5522"/>
              </a:lnSpc>
            </a:pPr>
            <a:r>
              <a:rPr lang="en-US" sz="3944">
                <a:solidFill>
                  <a:srgbClr val="FDFDFD"/>
                </a:solidFill>
                <a:latin typeface="Open Sans Extra Bold"/>
              </a:rPr>
              <a:t>Crashes and Victims Forecast Analysis</a:t>
            </a:r>
          </a:p>
          <a:p>
            <a:pPr>
              <a:lnSpc>
                <a:spcPts val="5522"/>
              </a:lnSpc>
            </a:pPr>
          </a:p>
          <a:p>
            <a:pPr>
              <a:lnSpc>
                <a:spcPts val="5522"/>
              </a:lnSpc>
            </a:pPr>
          </a:p>
          <a:p>
            <a:pPr>
              <a:lnSpc>
                <a:spcPts val="5522"/>
              </a:lnSpc>
            </a:pPr>
          </a:p>
          <a:p>
            <a:pPr>
              <a:lnSpc>
                <a:spcPts val="5522"/>
              </a:lnSpc>
            </a:pPr>
          </a:p>
          <a:p>
            <a:pPr algn="l" marL="0" indent="0" lvl="0">
              <a:lnSpc>
                <a:spcPts val="7902"/>
              </a:lnSpc>
              <a:spcBef>
                <a:spcPct val="0"/>
              </a:spcBef>
            </a:pPr>
          </a:p>
        </p:txBody>
      </p:sp>
      <p:sp>
        <p:nvSpPr>
          <p:cNvPr name="TextBox 16" id="16"/>
          <p:cNvSpPr txBox="true"/>
          <p:nvPr/>
        </p:nvSpPr>
        <p:spPr>
          <a:xfrm rot="0">
            <a:off x="1424895" y="2765269"/>
            <a:ext cx="5754831" cy="6701638"/>
          </a:xfrm>
          <a:prstGeom prst="rect">
            <a:avLst/>
          </a:prstGeom>
        </p:spPr>
        <p:txBody>
          <a:bodyPr anchor="t" rtlCol="false" tIns="0" lIns="0" bIns="0" rIns="0">
            <a:spAutoFit/>
          </a:bodyPr>
          <a:lstStyle/>
          <a:p>
            <a:pPr marL="438490" indent="-219245" lvl="1">
              <a:lnSpc>
                <a:spcPts val="2843"/>
              </a:lnSpc>
              <a:buFont typeface="Arial"/>
              <a:buChar char="•"/>
            </a:pPr>
            <a:r>
              <a:rPr lang="en-US" sz="2030" spc="-40">
                <a:solidFill>
                  <a:srgbClr val="FDFDFD"/>
                </a:solidFill>
                <a:latin typeface="Poppins"/>
              </a:rPr>
              <a:t>Total Victims Forecast:</a:t>
            </a:r>
          </a:p>
          <a:p>
            <a:pPr>
              <a:lnSpc>
                <a:spcPts val="2843"/>
              </a:lnSpc>
            </a:pPr>
            <a:r>
              <a:rPr lang="en-US" sz="2030" spc="-40">
                <a:solidFill>
                  <a:srgbClr val="FDFDFD"/>
                </a:solidFill>
                <a:latin typeface="Poppins"/>
              </a:rPr>
              <a:t> -</a:t>
            </a:r>
            <a:r>
              <a:rPr lang="en-US" sz="2030" spc="-40">
                <a:solidFill>
                  <a:srgbClr val="FDFDFD"/>
                </a:solidFill>
                <a:latin typeface="Poppins"/>
              </a:rPr>
              <a:t>Anticipates fluctuations over two years.</a:t>
            </a:r>
          </a:p>
          <a:p>
            <a:pPr>
              <a:lnSpc>
                <a:spcPts val="2843"/>
              </a:lnSpc>
            </a:pPr>
            <a:r>
              <a:rPr lang="en-US" sz="2030" spc="-40">
                <a:solidFill>
                  <a:srgbClr val="FDFDFD"/>
                </a:solidFill>
                <a:latin typeface="Poppins"/>
              </a:rPr>
              <a:t>-</a:t>
            </a:r>
            <a:r>
              <a:rPr lang="en-US" sz="2030" spc="-40">
                <a:solidFill>
                  <a:srgbClr val="FDFDFD"/>
                </a:solidFill>
                <a:latin typeface="Poppins"/>
              </a:rPr>
              <a:t>Peak: December 2022 with 4,025 victims,  declining to 2,717 in March 2024.</a:t>
            </a:r>
          </a:p>
          <a:p>
            <a:pPr>
              <a:lnSpc>
                <a:spcPts val="2843"/>
              </a:lnSpc>
            </a:pPr>
            <a:r>
              <a:rPr lang="en-US" sz="2030" spc="-40">
                <a:solidFill>
                  <a:srgbClr val="FDFDFD"/>
                </a:solidFill>
                <a:latin typeface="Poppins"/>
              </a:rPr>
              <a:t>-</a:t>
            </a:r>
            <a:r>
              <a:rPr lang="en-US" sz="2030" spc="-40">
                <a:solidFill>
                  <a:srgbClr val="FDFDFD"/>
                </a:solidFill>
                <a:latin typeface="Poppins"/>
              </a:rPr>
              <a:t>Indicates non-linear decrease influenced by trends and seasons.</a:t>
            </a:r>
          </a:p>
          <a:p>
            <a:pPr marL="438490" indent="-219245" lvl="1">
              <a:lnSpc>
                <a:spcPts val="2843"/>
              </a:lnSpc>
              <a:buFont typeface="Arial"/>
              <a:buChar char="•"/>
            </a:pPr>
            <a:r>
              <a:rPr lang="en-US" sz="2030" spc="-40">
                <a:solidFill>
                  <a:srgbClr val="FDFDFD"/>
                </a:solidFill>
                <a:latin typeface="Poppins"/>
              </a:rPr>
              <a:t>Total Crashes Forecast:</a:t>
            </a:r>
          </a:p>
          <a:p>
            <a:pPr>
              <a:lnSpc>
                <a:spcPts val="2843"/>
              </a:lnSpc>
            </a:pPr>
            <a:r>
              <a:rPr lang="en-US" sz="2030" spc="-40">
                <a:solidFill>
                  <a:srgbClr val="FDFDFD"/>
                </a:solidFill>
                <a:latin typeface="Poppins"/>
              </a:rPr>
              <a:t>-</a:t>
            </a:r>
            <a:r>
              <a:rPr lang="en-US" sz="2030" spc="-40">
                <a:solidFill>
                  <a:srgbClr val="FDFDFD"/>
                </a:solidFill>
                <a:latin typeface="Poppins"/>
              </a:rPr>
              <a:t>Forecasts changes over two years.</a:t>
            </a:r>
          </a:p>
          <a:p>
            <a:pPr>
              <a:lnSpc>
                <a:spcPts val="2843"/>
              </a:lnSpc>
            </a:pPr>
            <a:r>
              <a:rPr lang="en-US" sz="2030" spc="-40">
                <a:solidFill>
                  <a:srgbClr val="FDFDFD"/>
                </a:solidFill>
                <a:latin typeface="Poppins"/>
              </a:rPr>
              <a:t>-</a:t>
            </a:r>
            <a:r>
              <a:rPr lang="en-US" sz="2030" spc="-40">
                <a:solidFill>
                  <a:srgbClr val="FDFDFD"/>
                </a:solidFill>
                <a:latin typeface="Poppins"/>
              </a:rPr>
              <a:t>Peak: December 2022 with 14,832 crashes, decreasing to 11,551 in April 2024.</a:t>
            </a:r>
          </a:p>
          <a:p>
            <a:pPr>
              <a:lnSpc>
                <a:spcPts val="2843"/>
              </a:lnSpc>
            </a:pPr>
            <a:r>
              <a:rPr lang="en-US" sz="2030" spc="-40">
                <a:solidFill>
                  <a:srgbClr val="FDFDFD"/>
                </a:solidFill>
                <a:latin typeface="Poppins"/>
              </a:rPr>
              <a:t>-</a:t>
            </a:r>
            <a:r>
              <a:rPr lang="en-US" sz="2030" spc="-40">
                <a:solidFill>
                  <a:srgbClr val="FDFDFD"/>
                </a:solidFill>
                <a:latin typeface="Poppins"/>
              </a:rPr>
              <a:t>Suggests non-linear decrease influenced by trends and seasons.</a:t>
            </a:r>
          </a:p>
          <a:p>
            <a:pPr marL="438490" indent="-219245" lvl="1">
              <a:lnSpc>
                <a:spcPts val="2843"/>
              </a:lnSpc>
              <a:buFont typeface="Arial"/>
              <a:buChar char="•"/>
            </a:pPr>
            <a:r>
              <a:rPr lang="en-US" sz="2030" spc="-40">
                <a:solidFill>
                  <a:srgbClr val="FDFDFD"/>
                </a:solidFill>
                <a:latin typeface="Poppins"/>
              </a:rPr>
              <a:t>Both highlight complex patterns influenced by trends and seasons.</a:t>
            </a:r>
          </a:p>
          <a:p>
            <a:pPr marL="438490" indent="-219245" lvl="1">
              <a:lnSpc>
                <a:spcPts val="2843"/>
              </a:lnSpc>
              <a:buFont typeface="Arial"/>
              <a:buChar char="•"/>
            </a:pPr>
            <a:r>
              <a:rPr lang="en-US" sz="2030" spc="-40">
                <a:solidFill>
                  <a:srgbClr val="FDFDFD"/>
                </a:solidFill>
                <a:latin typeface="Poppins"/>
              </a:rPr>
              <a:t>Understanding crucial for effective safety strategies.</a:t>
            </a:r>
          </a:p>
          <a:p>
            <a:pPr>
              <a:lnSpc>
                <a:spcPts val="2843"/>
              </a:lnSpc>
            </a:pPr>
          </a:p>
          <a:p>
            <a:pPr>
              <a:lnSpc>
                <a:spcPts val="2843"/>
              </a:lnSpc>
            </a:pPr>
          </a:p>
          <a:p>
            <a:pPr algn="l">
              <a:lnSpc>
                <a:spcPts val="2843"/>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656283" y="-2445901"/>
            <a:ext cx="15178802" cy="15178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007842" y="-1797460"/>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C5FB"/>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8618101" y="1767991"/>
            <a:ext cx="1424256" cy="1424256"/>
          </a:xfrm>
          <a:custGeom>
            <a:avLst/>
            <a:gdLst/>
            <a:ahLst/>
            <a:cxnLst/>
            <a:rect r="r" b="b" t="t" l="l"/>
            <a:pathLst>
              <a:path h="1424256" w="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9" id="9"/>
          <p:cNvSpPr txBox="true"/>
          <p:nvPr/>
        </p:nvSpPr>
        <p:spPr>
          <a:xfrm rot="0">
            <a:off x="10162447" y="1825672"/>
            <a:ext cx="5768345" cy="631811"/>
          </a:xfrm>
          <a:prstGeom prst="rect">
            <a:avLst/>
          </a:prstGeom>
        </p:spPr>
        <p:txBody>
          <a:bodyPr anchor="t" rtlCol="false" tIns="0" lIns="0" bIns="0" rIns="0">
            <a:spAutoFit/>
          </a:bodyPr>
          <a:lstStyle/>
          <a:p>
            <a:pPr>
              <a:lnSpc>
                <a:spcPts val="2495"/>
              </a:lnSpc>
            </a:pPr>
            <a:r>
              <a:rPr lang="en-US" sz="1782" spc="-35">
                <a:solidFill>
                  <a:srgbClr val="145DA0"/>
                </a:solidFill>
                <a:latin typeface="Poppins"/>
              </a:rPr>
              <a:t>Time Series Analysis: Stable behavior with a notable drop in early 2020 due to Covid-19</a:t>
            </a:r>
          </a:p>
        </p:txBody>
      </p:sp>
      <p:sp>
        <p:nvSpPr>
          <p:cNvPr name="TextBox 10" id="10"/>
          <p:cNvSpPr txBox="true"/>
          <p:nvPr/>
        </p:nvSpPr>
        <p:spPr>
          <a:xfrm rot="0">
            <a:off x="8763159" y="2041203"/>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rPr>
              <a:t>01</a:t>
            </a:r>
          </a:p>
        </p:txBody>
      </p:sp>
      <p:sp>
        <p:nvSpPr>
          <p:cNvPr name="Freeform 11" id="11"/>
          <p:cNvSpPr/>
          <p:nvPr/>
        </p:nvSpPr>
        <p:spPr>
          <a:xfrm flipH="false" flipV="false" rot="0">
            <a:off x="9144000" y="3541391"/>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2" id="12"/>
          <p:cNvSpPr txBox="true"/>
          <p:nvPr/>
        </p:nvSpPr>
        <p:spPr>
          <a:xfrm rot="0">
            <a:off x="10688346" y="3599072"/>
            <a:ext cx="5768345" cy="631811"/>
          </a:xfrm>
          <a:prstGeom prst="rect">
            <a:avLst/>
          </a:prstGeom>
        </p:spPr>
        <p:txBody>
          <a:bodyPr anchor="t" rtlCol="false" tIns="0" lIns="0" bIns="0" rIns="0">
            <a:spAutoFit/>
          </a:bodyPr>
          <a:lstStyle/>
          <a:p>
            <a:pPr>
              <a:lnSpc>
                <a:spcPts val="2495"/>
              </a:lnSpc>
            </a:pPr>
            <a:r>
              <a:rPr lang="en-US" sz="1782" spc="-35">
                <a:solidFill>
                  <a:srgbClr val="145DA0"/>
                </a:solidFill>
                <a:latin typeface="Poppins"/>
              </a:rPr>
              <a:t>Geospatial Analysis: Vancouver, Surrey, and Burnaby exhibit highest crash counts.</a:t>
            </a:r>
          </a:p>
        </p:txBody>
      </p:sp>
      <p:sp>
        <p:nvSpPr>
          <p:cNvPr name="TextBox 13" id="13"/>
          <p:cNvSpPr txBox="true"/>
          <p:nvPr/>
        </p:nvSpPr>
        <p:spPr>
          <a:xfrm rot="0">
            <a:off x="9289058" y="3814603"/>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rPr>
              <a:t>02</a:t>
            </a:r>
          </a:p>
        </p:txBody>
      </p:sp>
      <p:sp>
        <p:nvSpPr>
          <p:cNvPr name="Freeform 14" id="14"/>
          <p:cNvSpPr/>
          <p:nvPr/>
        </p:nvSpPr>
        <p:spPr>
          <a:xfrm flipH="false" flipV="false" rot="0">
            <a:off x="9144000" y="5318072"/>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5" id="15"/>
          <p:cNvSpPr txBox="true"/>
          <p:nvPr/>
        </p:nvSpPr>
        <p:spPr>
          <a:xfrm rot="0">
            <a:off x="10688346" y="5375752"/>
            <a:ext cx="5768345" cy="631811"/>
          </a:xfrm>
          <a:prstGeom prst="rect">
            <a:avLst/>
          </a:prstGeom>
        </p:spPr>
        <p:txBody>
          <a:bodyPr anchor="t" rtlCol="false" tIns="0" lIns="0" bIns="0" rIns="0">
            <a:spAutoFit/>
          </a:bodyPr>
          <a:lstStyle/>
          <a:p>
            <a:pPr>
              <a:lnSpc>
                <a:spcPts val="2495"/>
              </a:lnSpc>
            </a:pPr>
            <a:r>
              <a:rPr lang="en-US" sz="1782" spc="-35">
                <a:solidFill>
                  <a:srgbClr val="145DA0"/>
                </a:solidFill>
                <a:latin typeface="Poppins"/>
              </a:rPr>
              <a:t>Correlation Analysis: Positive correlation between population and crashes observed.</a:t>
            </a:r>
          </a:p>
        </p:txBody>
      </p:sp>
      <p:sp>
        <p:nvSpPr>
          <p:cNvPr name="TextBox 16" id="16"/>
          <p:cNvSpPr txBox="true"/>
          <p:nvPr/>
        </p:nvSpPr>
        <p:spPr>
          <a:xfrm rot="0">
            <a:off x="9289058" y="5591284"/>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rPr>
              <a:t>03</a:t>
            </a:r>
          </a:p>
        </p:txBody>
      </p:sp>
      <p:sp>
        <p:nvSpPr>
          <p:cNvPr name="Freeform 17" id="17"/>
          <p:cNvSpPr/>
          <p:nvPr/>
        </p:nvSpPr>
        <p:spPr>
          <a:xfrm flipH="false" flipV="false" rot="0">
            <a:off x="8618101" y="7094753"/>
            <a:ext cx="1424256" cy="1424256"/>
          </a:xfrm>
          <a:custGeom>
            <a:avLst/>
            <a:gdLst/>
            <a:ahLst/>
            <a:cxnLst/>
            <a:rect r="r" b="b" t="t" l="l"/>
            <a:pathLst>
              <a:path h="1424256" w="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8" id="18"/>
          <p:cNvSpPr txBox="true"/>
          <p:nvPr/>
        </p:nvSpPr>
        <p:spPr>
          <a:xfrm rot="0">
            <a:off x="10162447" y="7152433"/>
            <a:ext cx="5768345" cy="1261270"/>
          </a:xfrm>
          <a:prstGeom prst="rect">
            <a:avLst/>
          </a:prstGeom>
        </p:spPr>
        <p:txBody>
          <a:bodyPr anchor="t" rtlCol="false" tIns="0" lIns="0" bIns="0" rIns="0">
            <a:spAutoFit/>
          </a:bodyPr>
          <a:lstStyle/>
          <a:p>
            <a:pPr>
              <a:lnSpc>
                <a:spcPts val="2495"/>
              </a:lnSpc>
            </a:pPr>
            <a:r>
              <a:rPr lang="en-US" sz="1782" spc="-35">
                <a:solidFill>
                  <a:srgbClr val="145DA0"/>
                </a:solidFill>
                <a:latin typeface="Poppins"/>
              </a:rPr>
              <a:t>Crash Rates Per Capita: West Vancouver, Richmond, and Vancouver have highest crash ratios per inhabitant, with West Vancouver notable despite low population.</a:t>
            </a:r>
          </a:p>
        </p:txBody>
      </p:sp>
      <p:sp>
        <p:nvSpPr>
          <p:cNvPr name="TextBox 19" id="19"/>
          <p:cNvSpPr txBox="true"/>
          <p:nvPr/>
        </p:nvSpPr>
        <p:spPr>
          <a:xfrm rot="0">
            <a:off x="8763159" y="7367965"/>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rPr>
              <a:t>04</a:t>
            </a:r>
          </a:p>
        </p:txBody>
      </p:sp>
      <p:grpSp>
        <p:nvGrpSpPr>
          <p:cNvPr name="Group 20" id="20"/>
          <p:cNvGrpSpPr/>
          <p:nvPr/>
        </p:nvGrpSpPr>
        <p:grpSpPr>
          <a:xfrm rot="0">
            <a:off x="7905455" y="2656032"/>
            <a:ext cx="373607" cy="373607"/>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2" id="22"/>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3" id="23"/>
          <p:cNvGrpSpPr/>
          <p:nvPr/>
        </p:nvGrpSpPr>
        <p:grpSpPr>
          <a:xfrm rot="0">
            <a:off x="8315313" y="4180490"/>
            <a:ext cx="373607" cy="373607"/>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5" id="25"/>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6" id="26"/>
          <p:cNvGrpSpPr/>
          <p:nvPr/>
        </p:nvGrpSpPr>
        <p:grpSpPr>
          <a:xfrm rot="0">
            <a:off x="7944228" y="7402839"/>
            <a:ext cx="373607" cy="373607"/>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8" id="28"/>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9" id="29"/>
          <p:cNvGrpSpPr/>
          <p:nvPr/>
        </p:nvGrpSpPr>
        <p:grpSpPr>
          <a:xfrm rot="0">
            <a:off x="8309460" y="5760481"/>
            <a:ext cx="373607" cy="373607"/>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31" id="31"/>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TextBox 32" id="32"/>
          <p:cNvSpPr txBox="true"/>
          <p:nvPr/>
        </p:nvSpPr>
        <p:spPr>
          <a:xfrm rot="0">
            <a:off x="407218" y="3220671"/>
            <a:ext cx="7944182" cy="6211139"/>
          </a:xfrm>
          <a:prstGeom prst="rect">
            <a:avLst/>
          </a:prstGeom>
        </p:spPr>
        <p:txBody>
          <a:bodyPr anchor="t" rtlCol="false" tIns="0" lIns="0" bIns="0" rIns="0">
            <a:spAutoFit/>
          </a:bodyPr>
          <a:lstStyle/>
          <a:p>
            <a:pPr>
              <a:lnSpc>
                <a:spcPts val="9417"/>
              </a:lnSpc>
            </a:pPr>
            <a:r>
              <a:rPr lang="en-US" sz="6726">
                <a:solidFill>
                  <a:srgbClr val="FDFDFD"/>
                </a:solidFill>
                <a:latin typeface="Open Sans Extra Bold"/>
              </a:rPr>
              <a:t>Conclusions</a:t>
            </a:r>
          </a:p>
          <a:p>
            <a:pPr>
              <a:lnSpc>
                <a:spcPts val="9417"/>
              </a:lnSpc>
            </a:pPr>
          </a:p>
          <a:p>
            <a:pPr>
              <a:lnSpc>
                <a:spcPts val="9417"/>
              </a:lnSpc>
            </a:pPr>
          </a:p>
          <a:p>
            <a:pPr>
              <a:lnSpc>
                <a:spcPts val="9417"/>
              </a:lnSpc>
            </a:pPr>
          </a:p>
          <a:p>
            <a:pPr algn="l" marL="0" indent="0" lvl="0">
              <a:lnSpc>
                <a:spcPts val="12110"/>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4517814" y="-315404"/>
            <a:ext cx="3964281" cy="10917809"/>
            <a:chOff x="0" y="0"/>
            <a:chExt cx="1044090" cy="2875472"/>
          </a:xfrm>
        </p:grpSpPr>
        <p:sp>
          <p:nvSpPr>
            <p:cNvPr name="Freeform 3" id="3"/>
            <p:cNvSpPr/>
            <p:nvPr/>
          </p:nvSpPr>
          <p:spPr>
            <a:xfrm flipH="false" flipV="false" rot="0">
              <a:off x="0" y="0"/>
              <a:ext cx="1044090" cy="2875472"/>
            </a:xfrm>
            <a:custGeom>
              <a:avLst/>
              <a:gdLst/>
              <a:ahLst/>
              <a:cxnLst/>
              <a:rect r="r" b="b" t="t" l="l"/>
              <a:pathLst>
                <a:path h="2875472" w="1044090">
                  <a:moveTo>
                    <a:pt x="0" y="0"/>
                  </a:moveTo>
                  <a:lnTo>
                    <a:pt x="1044090" y="0"/>
                  </a:lnTo>
                  <a:lnTo>
                    <a:pt x="1044090" y="2875472"/>
                  </a:lnTo>
                  <a:lnTo>
                    <a:pt x="0" y="2875472"/>
                  </a:lnTo>
                  <a:close/>
                </a:path>
              </a:pathLst>
            </a:custGeom>
            <a:solidFill>
              <a:srgbClr val="47C5FB"/>
            </a:solidFill>
            <a:ln cap="sq">
              <a:noFill/>
              <a:prstDash val="solid"/>
              <a:miter/>
            </a:ln>
          </p:spPr>
        </p:sp>
        <p:sp>
          <p:nvSpPr>
            <p:cNvPr name="TextBox 4" id="4"/>
            <p:cNvSpPr txBox="true"/>
            <p:nvPr/>
          </p:nvSpPr>
          <p:spPr>
            <a:xfrm>
              <a:off x="0" y="-38100"/>
              <a:ext cx="1044090" cy="291357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867766" y="-1614217"/>
            <a:ext cx="3735531" cy="373553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0" cap="sq">
              <a:solidFill>
                <a:srgbClr val="47C5FB"/>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5400000">
            <a:off x="2912435" y="3472452"/>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5400000">
            <a:off x="2912435" y="4097959"/>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5400000">
            <a:off x="2912435" y="4723196"/>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5400000">
            <a:off x="2912435" y="5348703"/>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5400000">
            <a:off x="2912435" y="5973940"/>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5400000">
            <a:off x="2912435" y="6599447"/>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5400000">
            <a:off x="2912435" y="7224684"/>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0594856" y="1720197"/>
            <a:ext cx="7693144" cy="7199415"/>
          </a:xfrm>
          <a:custGeom>
            <a:avLst/>
            <a:gdLst/>
            <a:ahLst/>
            <a:cxnLst/>
            <a:rect r="r" b="b" t="t" l="l"/>
            <a:pathLst>
              <a:path h="7199415" w="7693144">
                <a:moveTo>
                  <a:pt x="0" y="0"/>
                </a:moveTo>
                <a:lnTo>
                  <a:pt x="7693144" y="0"/>
                </a:lnTo>
                <a:lnTo>
                  <a:pt x="7693144" y="7199415"/>
                </a:lnTo>
                <a:lnTo>
                  <a:pt x="0" y="7199415"/>
                </a:lnTo>
                <a:lnTo>
                  <a:pt x="0" y="0"/>
                </a:lnTo>
                <a:close/>
              </a:path>
            </a:pathLst>
          </a:custGeom>
          <a:blipFill>
            <a:blip r:embed="rId4"/>
            <a:stretch>
              <a:fillRect l="-20186" t="0" r="-20186" b="0"/>
            </a:stretch>
          </a:blipFill>
        </p:spPr>
      </p:sp>
      <p:sp>
        <p:nvSpPr>
          <p:cNvPr name="TextBox 16" id="16"/>
          <p:cNvSpPr txBox="true"/>
          <p:nvPr/>
        </p:nvSpPr>
        <p:spPr>
          <a:xfrm rot="0">
            <a:off x="3663160" y="1641132"/>
            <a:ext cx="6760246" cy="1244690"/>
          </a:xfrm>
          <a:prstGeom prst="rect">
            <a:avLst/>
          </a:prstGeom>
        </p:spPr>
        <p:txBody>
          <a:bodyPr anchor="t" rtlCol="false" tIns="0" lIns="0" bIns="0" rIns="0">
            <a:spAutoFit/>
          </a:bodyPr>
          <a:lstStyle/>
          <a:p>
            <a:pPr>
              <a:lnSpc>
                <a:spcPts val="10248"/>
              </a:lnSpc>
              <a:spcBef>
                <a:spcPct val="0"/>
              </a:spcBef>
            </a:pPr>
            <a:r>
              <a:rPr lang="en-US" sz="7320">
                <a:solidFill>
                  <a:srgbClr val="051D40"/>
                </a:solidFill>
                <a:latin typeface="Open Sans Extra Bold"/>
              </a:rPr>
              <a:t>Overview</a:t>
            </a:r>
          </a:p>
        </p:txBody>
      </p:sp>
      <p:sp>
        <p:nvSpPr>
          <p:cNvPr name="TextBox 17" id="17"/>
          <p:cNvSpPr txBox="true"/>
          <p:nvPr/>
        </p:nvSpPr>
        <p:spPr>
          <a:xfrm rot="0">
            <a:off x="3663160" y="3397227"/>
            <a:ext cx="3773019" cy="518066"/>
          </a:xfrm>
          <a:prstGeom prst="rect">
            <a:avLst/>
          </a:prstGeom>
        </p:spPr>
        <p:txBody>
          <a:bodyPr anchor="t" rtlCol="false" tIns="0" lIns="0" bIns="0" rIns="0">
            <a:spAutoFit/>
          </a:bodyPr>
          <a:lstStyle/>
          <a:p>
            <a:pPr>
              <a:lnSpc>
                <a:spcPts val="3995"/>
              </a:lnSpc>
              <a:spcBef>
                <a:spcPct val="0"/>
              </a:spcBef>
            </a:pPr>
            <a:r>
              <a:rPr lang="en-US" sz="2853" spc="-57">
                <a:solidFill>
                  <a:srgbClr val="051D40"/>
                </a:solidFill>
                <a:latin typeface="Poppins"/>
              </a:rPr>
              <a:t>Introduction</a:t>
            </a:r>
          </a:p>
        </p:txBody>
      </p:sp>
      <p:sp>
        <p:nvSpPr>
          <p:cNvPr name="TextBox 18" id="18"/>
          <p:cNvSpPr txBox="true"/>
          <p:nvPr/>
        </p:nvSpPr>
        <p:spPr>
          <a:xfrm rot="0">
            <a:off x="8483149" y="3397227"/>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rPr>
              <a:t>01</a:t>
            </a:r>
          </a:p>
        </p:txBody>
      </p:sp>
      <p:sp>
        <p:nvSpPr>
          <p:cNvPr name="TextBox 19" id="19"/>
          <p:cNvSpPr txBox="true"/>
          <p:nvPr/>
        </p:nvSpPr>
        <p:spPr>
          <a:xfrm rot="0">
            <a:off x="3663160" y="4022734"/>
            <a:ext cx="4143021" cy="518066"/>
          </a:xfrm>
          <a:prstGeom prst="rect">
            <a:avLst/>
          </a:prstGeom>
        </p:spPr>
        <p:txBody>
          <a:bodyPr anchor="t" rtlCol="false" tIns="0" lIns="0" bIns="0" rIns="0">
            <a:spAutoFit/>
          </a:bodyPr>
          <a:lstStyle/>
          <a:p>
            <a:pPr>
              <a:lnSpc>
                <a:spcPts val="3995"/>
              </a:lnSpc>
              <a:spcBef>
                <a:spcPct val="0"/>
              </a:spcBef>
            </a:pPr>
            <a:r>
              <a:rPr lang="en-US" sz="2853" spc="-57">
                <a:solidFill>
                  <a:srgbClr val="051D40"/>
                </a:solidFill>
                <a:latin typeface="Poppins"/>
              </a:rPr>
              <a:t>Dataset Overview</a:t>
            </a:r>
          </a:p>
        </p:txBody>
      </p:sp>
      <p:sp>
        <p:nvSpPr>
          <p:cNvPr name="TextBox 20" id="20"/>
          <p:cNvSpPr txBox="true"/>
          <p:nvPr/>
        </p:nvSpPr>
        <p:spPr>
          <a:xfrm rot="0">
            <a:off x="8483149" y="4022734"/>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rPr>
              <a:t>02</a:t>
            </a:r>
          </a:p>
        </p:txBody>
      </p:sp>
      <p:sp>
        <p:nvSpPr>
          <p:cNvPr name="TextBox 21" id="21"/>
          <p:cNvSpPr txBox="true"/>
          <p:nvPr/>
        </p:nvSpPr>
        <p:spPr>
          <a:xfrm rot="0">
            <a:off x="3663160" y="4647971"/>
            <a:ext cx="4652520" cy="518066"/>
          </a:xfrm>
          <a:prstGeom prst="rect">
            <a:avLst/>
          </a:prstGeom>
        </p:spPr>
        <p:txBody>
          <a:bodyPr anchor="t" rtlCol="false" tIns="0" lIns="0" bIns="0" rIns="0">
            <a:spAutoFit/>
          </a:bodyPr>
          <a:lstStyle/>
          <a:p>
            <a:pPr>
              <a:lnSpc>
                <a:spcPts val="3995"/>
              </a:lnSpc>
              <a:spcBef>
                <a:spcPct val="0"/>
              </a:spcBef>
            </a:pPr>
            <a:r>
              <a:rPr lang="en-US" sz="2853" spc="-57">
                <a:solidFill>
                  <a:srgbClr val="051D40"/>
                </a:solidFill>
                <a:latin typeface="Poppins"/>
              </a:rPr>
              <a:t>Analysis Questions</a:t>
            </a:r>
          </a:p>
        </p:txBody>
      </p:sp>
      <p:sp>
        <p:nvSpPr>
          <p:cNvPr name="TextBox 22" id="22"/>
          <p:cNvSpPr txBox="true"/>
          <p:nvPr/>
        </p:nvSpPr>
        <p:spPr>
          <a:xfrm rot="0">
            <a:off x="8483149" y="4647971"/>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rPr>
              <a:t>03</a:t>
            </a:r>
          </a:p>
        </p:txBody>
      </p:sp>
      <p:sp>
        <p:nvSpPr>
          <p:cNvPr name="TextBox 23" id="23"/>
          <p:cNvSpPr txBox="true"/>
          <p:nvPr/>
        </p:nvSpPr>
        <p:spPr>
          <a:xfrm rot="0">
            <a:off x="3663160" y="5273478"/>
            <a:ext cx="4397771" cy="518066"/>
          </a:xfrm>
          <a:prstGeom prst="rect">
            <a:avLst/>
          </a:prstGeom>
        </p:spPr>
        <p:txBody>
          <a:bodyPr anchor="t" rtlCol="false" tIns="0" lIns="0" bIns="0" rIns="0">
            <a:spAutoFit/>
          </a:bodyPr>
          <a:lstStyle/>
          <a:p>
            <a:pPr>
              <a:lnSpc>
                <a:spcPts val="3995"/>
              </a:lnSpc>
              <a:spcBef>
                <a:spcPct val="0"/>
              </a:spcBef>
            </a:pPr>
            <a:r>
              <a:rPr lang="en-US" sz="2853" spc="-57">
                <a:solidFill>
                  <a:srgbClr val="051D40"/>
                </a:solidFill>
                <a:latin typeface="Poppins"/>
              </a:rPr>
              <a:t>Data Preparation</a:t>
            </a:r>
          </a:p>
        </p:txBody>
      </p:sp>
      <p:sp>
        <p:nvSpPr>
          <p:cNvPr name="TextBox 24" id="24"/>
          <p:cNvSpPr txBox="true"/>
          <p:nvPr/>
        </p:nvSpPr>
        <p:spPr>
          <a:xfrm rot="0">
            <a:off x="8483149" y="5273478"/>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rPr>
              <a:t>04</a:t>
            </a:r>
          </a:p>
        </p:txBody>
      </p:sp>
      <p:sp>
        <p:nvSpPr>
          <p:cNvPr name="TextBox 25" id="25"/>
          <p:cNvSpPr txBox="true"/>
          <p:nvPr/>
        </p:nvSpPr>
        <p:spPr>
          <a:xfrm rot="0">
            <a:off x="3663160" y="5898715"/>
            <a:ext cx="4579735" cy="518066"/>
          </a:xfrm>
          <a:prstGeom prst="rect">
            <a:avLst/>
          </a:prstGeom>
        </p:spPr>
        <p:txBody>
          <a:bodyPr anchor="t" rtlCol="false" tIns="0" lIns="0" bIns="0" rIns="0">
            <a:spAutoFit/>
          </a:bodyPr>
          <a:lstStyle/>
          <a:p>
            <a:pPr>
              <a:lnSpc>
                <a:spcPts val="3995"/>
              </a:lnSpc>
              <a:spcBef>
                <a:spcPct val="0"/>
              </a:spcBef>
            </a:pPr>
            <a:r>
              <a:rPr lang="en-US" sz="2853" spc="-57">
                <a:solidFill>
                  <a:srgbClr val="051D40"/>
                </a:solidFill>
                <a:latin typeface="Poppins"/>
              </a:rPr>
              <a:t>Exploratory Data Analysis</a:t>
            </a:r>
          </a:p>
        </p:txBody>
      </p:sp>
      <p:sp>
        <p:nvSpPr>
          <p:cNvPr name="TextBox 26" id="26"/>
          <p:cNvSpPr txBox="true"/>
          <p:nvPr/>
        </p:nvSpPr>
        <p:spPr>
          <a:xfrm rot="0">
            <a:off x="8483149" y="5898715"/>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rPr>
              <a:t>05</a:t>
            </a:r>
          </a:p>
        </p:txBody>
      </p:sp>
      <p:sp>
        <p:nvSpPr>
          <p:cNvPr name="TextBox 27" id="27"/>
          <p:cNvSpPr txBox="true"/>
          <p:nvPr/>
        </p:nvSpPr>
        <p:spPr>
          <a:xfrm rot="0">
            <a:off x="3663160" y="6524221"/>
            <a:ext cx="4397771" cy="518066"/>
          </a:xfrm>
          <a:prstGeom prst="rect">
            <a:avLst/>
          </a:prstGeom>
        </p:spPr>
        <p:txBody>
          <a:bodyPr anchor="t" rtlCol="false" tIns="0" lIns="0" bIns="0" rIns="0">
            <a:spAutoFit/>
          </a:bodyPr>
          <a:lstStyle/>
          <a:p>
            <a:pPr>
              <a:lnSpc>
                <a:spcPts val="3995"/>
              </a:lnSpc>
              <a:spcBef>
                <a:spcPct val="0"/>
              </a:spcBef>
            </a:pPr>
            <a:r>
              <a:rPr lang="en-US" sz="2853" spc="-57">
                <a:solidFill>
                  <a:srgbClr val="051D40"/>
                </a:solidFill>
                <a:latin typeface="Poppins"/>
              </a:rPr>
              <a:t>Conclusion</a:t>
            </a:r>
          </a:p>
        </p:txBody>
      </p:sp>
      <p:sp>
        <p:nvSpPr>
          <p:cNvPr name="TextBox 28" id="28"/>
          <p:cNvSpPr txBox="true"/>
          <p:nvPr/>
        </p:nvSpPr>
        <p:spPr>
          <a:xfrm rot="0">
            <a:off x="8483149" y="6524221"/>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rPr>
              <a:t>06</a:t>
            </a:r>
          </a:p>
        </p:txBody>
      </p:sp>
      <p:sp>
        <p:nvSpPr>
          <p:cNvPr name="TextBox 29" id="29"/>
          <p:cNvSpPr txBox="true"/>
          <p:nvPr/>
        </p:nvSpPr>
        <p:spPr>
          <a:xfrm rot="0">
            <a:off x="3663160" y="7149458"/>
            <a:ext cx="4579735" cy="518066"/>
          </a:xfrm>
          <a:prstGeom prst="rect">
            <a:avLst/>
          </a:prstGeom>
        </p:spPr>
        <p:txBody>
          <a:bodyPr anchor="t" rtlCol="false" tIns="0" lIns="0" bIns="0" rIns="0">
            <a:spAutoFit/>
          </a:bodyPr>
          <a:lstStyle/>
          <a:p>
            <a:pPr>
              <a:lnSpc>
                <a:spcPts val="3995"/>
              </a:lnSpc>
              <a:spcBef>
                <a:spcPct val="0"/>
              </a:spcBef>
            </a:pPr>
            <a:r>
              <a:rPr lang="en-US" sz="2853" spc="-57">
                <a:solidFill>
                  <a:srgbClr val="051D40"/>
                </a:solidFill>
                <a:latin typeface="Poppins"/>
              </a:rPr>
              <a:t>References</a:t>
            </a:r>
          </a:p>
        </p:txBody>
      </p:sp>
      <p:sp>
        <p:nvSpPr>
          <p:cNvPr name="TextBox 30" id="30"/>
          <p:cNvSpPr txBox="true"/>
          <p:nvPr/>
        </p:nvSpPr>
        <p:spPr>
          <a:xfrm rot="0">
            <a:off x="8483149" y="7149458"/>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rPr>
              <a:t>07</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656283" y="-2445901"/>
            <a:ext cx="15178802" cy="15178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007842" y="-1797460"/>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C5FB"/>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8618101" y="1767991"/>
            <a:ext cx="1424256" cy="1424256"/>
          </a:xfrm>
          <a:custGeom>
            <a:avLst/>
            <a:gdLst/>
            <a:ahLst/>
            <a:cxnLst/>
            <a:rect r="r" b="b" t="t" l="l"/>
            <a:pathLst>
              <a:path h="1424256" w="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9" id="9"/>
          <p:cNvSpPr txBox="true"/>
          <p:nvPr/>
        </p:nvSpPr>
        <p:spPr>
          <a:xfrm rot="0">
            <a:off x="10162447" y="1825672"/>
            <a:ext cx="5768345" cy="631811"/>
          </a:xfrm>
          <a:prstGeom prst="rect">
            <a:avLst/>
          </a:prstGeom>
        </p:spPr>
        <p:txBody>
          <a:bodyPr anchor="t" rtlCol="false" tIns="0" lIns="0" bIns="0" rIns="0">
            <a:spAutoFit/>
          </a:bodyPr>
          <a:lstStyle/>
          <a:p>
            <a:pPr>
              <a:lnSpc>
                <a:spcPts val="2495"/>
              </a:lnSpc>
            </a:pPr>
            <a:r>
              <a:rPr lang="en-US" sz="1782" spc="-35">
                <a:solidFill>
                  <a:srgbClr val="145DA0"/>
                </a:solidFill>
                <a:latin typeface="Poppins"/>
              </a:rPr>
              <a:t>Crash Severity Analysis: Surrey, Langley, and Delta have highest crash victim counts.</a:t>
            </a:r>
          </a:p>
        </p:txBody>
      </p:sp>
      <p:sp>
        <p:nvSpPr>
          <p:cNvPr name="TextBox 10" id="10"/>
          <p:cNvSpPr txBox="true"/>
          <p:nvPr/>
        </p:nvSpPr>
        <p:spPr>
          <a:xfrm rot="0">
            <a:off x="8763159" y="2041203"/>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rPr>
              <a:t>05</a:t>
            </a:r>
          </a:p>
        </p:txBody>
      </p:sp>
      <p:sp>
        <p:nvSpPr>
          <p:cNvPr name="Freeform 11" id="11"/>
          <p:cNvSpPr/>
          <p:nvPr/>
        </p:nvSpPr>
        <p:spPr>
          <a:xfrm flipH="false" flipV="false" rot="0">
            <a:off x="9144000" y="3541391"/>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2" id="12"/>
          <p:cNvSpPr txBox="true"/>
          <p:nvPr/>
        </p:nvSpPr>
        <p:spPr>
          <a:xfrm rot="0">
            <a:off x="10688346" y="3599072"/>
            <a:ext cx="5768345" cy="946541"/>
          </a:xfrm>
          <a:prstGeom prst="rect">
            <a:avLst/>
          </a:prstGeom>
        </p:spPr>
        <p:txBody>
          <a:bodyPr anchor="t" rtlCol="false" tIns="0" lIns="0" bIns="0" rIns="0">
            <a:spAutoFit/>
          </a:bodyPr>
          <a:lstStyle/>
          <a:p>
            <a:pPr>
              <a:lnSpc>
                <a:spcPts val="2495"/>
              </a:lnSpc>
            </a:pPr>
            <a:r>
              <a:rPr lang="en-US" sz="1782" spc="-35">
                <a:solidFill>
                  <a:srgbClr val="145DA0"/>
                </a:solidFill>
                <a:latin typeface="Poppins"/>
              </a:rPr>
              <a:t>Street Analysis: Streets with most crashes include 152 St (Surrey), King George Blvd (Surrey), Kingsway (Burnaby), and Main St (Vancouver).</a:t>
            </a:r>
          </a:p>
        </p:txBody>
      </p:sp>
      <p:sp>
        <p:nvSpPr>
          <p:cNvPr name="TextBox 13" id="13"/>
          <p:cNvSpPr txBox="true"/>
          <p:nvPr/>
        </p:nvSpPr>
        <p:spPr>
          <a:xfrm rot="0">
            <a:off x="9289058" y="3814603"/>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rPr>
              <a:t>06</a:t>
            </a:r>
          </a:p>
        </p:txBody>
      </p:sp>
      <p:sp>
        <p:nvSpPr>
          <p:cNvPr name="Freeform 14" id="14"/>
          <p:cNvSpPr/>
          <p:nvPr/>
        </p:nvSpPr>
        <p:spPr>
          <a:xfrm flipH="false" flipV="false" rot="0">
            <a:off x="9144000" y="5318072"/>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5" id="15"/>
          <p:cNvSpPr txBox="true"/>
          <p:nvPr/>
        </p:nvSpPr>
        <p:spPr>
          <a:xfrm rot="0">
            <a:off x="10688346" y="5375752"/>
            <a:ext cx="5768345" cy="1890729"/>
          </a:xfrm>
          <a:prstGeom prst="rect">
            <a:avLst/>
          </a:prstGeom>
        </p:spPr>
        <p:txBody>
          <a:bodyPr anchor="t" rtlCol="false" tIns="0" lIns="0" bIns="0" rIns="0">
            <a:spAutoFit/>
          </a:bodyPr>
          <a:lstStyle/>
          <a:p>
            <a:pPr>
              <a:lnSpc>
                <a:spcPts val="2495"/>
              </a:lnSpc>
            </a:pPr>
            <a:r>
              <a:rPr lang="en-US" sz="1782" spc="-35">
                <a:solidFill>
                  <a:srgbClr val="145DA0"/>
                </a:solidFill>
                <a:latin typeface="Poppins"/>
              </a:rPr>
              <a:t>Results suggest significant need for improved road safety policies, particularly in municipalities with high crash ratios per inhabitant and high victim rates like West Vancouver, Richmond, Vancouver, Surrey, Langley, and Delta. Focusing on streets with highest crash counts is crucial.</a:t>
            </a:r>
          </a:p>
        </p:txBody>
      </p:sp>
      <p:sp>
        <p:nvSpPr>
          <p:cNvPr name="TextBox 16" id="16"/>
          <p:cNvSpPr txBox="true"/>
          <p:nvPr/>
        </p:nvSpPr>
        <p:spPr>
          <a:xfrm rot="0">
            <a:off x="9289058" y="5591284"/>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rPr>
              <a:t>07</a:t>
            </a:r>
          </a:p>
        </p:txBody>
      </p:sp>
      <p:sp>
        <p:nvSpPr>
          <p:cNvPr name="TextBox 17" id="17"/>
          <p:cNvSpPr txBox="true"/>
          <p:nvPr/>
        </p:nvSpPr>
        <p:spPr>
          <a:xfrm rot="0">
            <a:off x="8763159" y="7367965"/>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rPr>
              <a:t>04</a:t>
            </a:r>
          </a:p>
        </p:txBody>
      </p:sp>
      <p:grpSp>
        <p:nvGrpSpPr>
          <p:cNvPr name="Group 18" id="18"/>
          <p:cNvGrpSpPr/>
          <p:nvPr/>
        </p:nvGrpSpPr>
        <p:grpSpPr>
          <a:xfrm rot="0">
            <a:off x="7905455" y="2656032"/>
            <a:ext cx="373607" cy="37360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0" id="20"/>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1" id="21"/>
          <p:cNvGrpSpPr/>
          <p:nvPr/>
        </p:nvGrpSpPr>
        <p:grpSpPr>
          <a:xfrm rot="0">
            <a:off x="8315313" y="4180490"/>
            <a:ext cx="373607" cy="37360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3" id="2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4" id="24"/>
          <p:cNvGrpSpPr/>
          <p:nvPr/>
        </p:nvGrpSpPr>
        <p:grpSpPr>
          <a:xfrm rot="0">
            <a:off x="7944228" y="7402839"/>
            <a:ext cx="373607" cy="373607"/>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6" id="26"/>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7" id="27"/>
          <p:cNvGrpSpPr/>
          <p:nvPr/>
        </p:nvGrpSpPr>
        <p:grpSpPr>
          <a:xfrm rot="0">
            <a:off x="8309460" y="5760481"/>
            <a:ext cx="373607" cy="373607"/>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9" id="29"/>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TextBox 30" id="30"/>
          <p:cNvSpPr txBox="true"/>
          <p:nvPr/>
        </p:nvSpPr>
        <p:spPr>
          <a:xfrm rot="0">
            <a:off x="407218" y="3220671"/>
            <a:ext cx="7944182" cy="6211139"/>
          </a:xfrm>
          <a:prstGeom prst="rect">
            <a:avLst/>
          </a:prstGeom>
        </p:spPr>
        <p:txBody>
          <a:bodyPr anchor="t" rtlCol="false" tIns="0" lIns="0" bIns="0" rIns="0">
            <a:spAutoFit/>
          </a:bodyPr>
          <a:lstStyle/>
          <a:p>
            <a:pPr>
              <a:lnSpc>
                <a:spcPts val="9417"/>
              </a:lnSpc>
            </a:pPr>
            <a:r>
              <a:rPr lang="en-US" sz="6726">
                <a:solidFill>
                  <a:srgbClr val="FDFDFD"/>
                </a:solidFill>
                <a:latin typeface="Open Sans Extra Bold"/>
              </a:rPr>
              <a:t>Conclusions</a:t>
            </a:r>
          </a:p>
          <a:p>
            <a:pPr>
              <a:lnSpc>
                <a:spcPts val="9417"/>
              </a:lnSpc>
            </a:pPr>
          </a:p>
          <a:p>
            <a:pPr>
              <a:lnSpc>
                <a:spcPts val="9417"/>
              </a:lnSpc>
            </a:pPr>
          </a:p>
          <a:p>
            <a:pPr>
              <a:lnSpc>
                <a:spcPts val="9417"/>
              </a:lnSpc>
            </a:pPr>
          </a:p>
          <a:p>
            <a:pPr algn="l" marL="0" indent="0" lvl="0">
              <a:lnSpc>
                <a:spcPts val="12110"/>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5155175" y="1300470"/>
            <a:ext cx="7853603" cy="1043967"/>
          </a:xfrm>
          <a:prstGeom prst="rect">
            <a:avLst/>
          </a:prstGeom>
        </p:spPr>
        <p:txBody>
          <a:bodyPr anchor="t" rtlCol="false" tIns="0" lIns="0" bIns="0" rIns="0">
            <a:spAutoFit/>
          </a:bodyPr>
          <a:lstStyle/>
          <a:p>
            <a:pPr algn="ctr" marL="0" indent="0" lvl="0">
              <a:lnSpc>
                <a:spcPts val="8608"/>
              </a:lnSpc>
              <a:spcBef>
                <a:spcPct val="0"/>
              </a:spcBef>
            </a:pPr>
            <a:r>
              <a:rPr lang="en-US" sz="6148">
                <a:solidFill>
                  <a:srgbClr val="051D40"/>
                </a:solidFill>
                <a:latin typeface="Open Sans Extra Bold"/>
              </a:rPr>
              <a:t>References:</a:t>
            </a:r>
          </a:p>
        </p:txBody>
      </p:sp>
      <p:sp>
        <p:nvSpPr>
          <p:cNvPr name="TextBox 3" id="3"/>
          <p:cNvSpPr txBox="true"/>
          <p:nvPr/>
        </p:nvSpPr>
        <p:spPr>
          <a:xfrm rot="0">
            <a:off x="763091" y="2914171"/>
            <a:ext cx="16496209" cy="5538294"/>
          </a:xfrm>
          <a:prstGeom prst="rect">
            <a:avLst/>
          </a:prstGeom>
        </p:spPr>
        <p:txBody>
          <a:bodyPr anchor="t" rtlCol="false" tIns="0" lIns="0" bIns="0" rIns="0">
            <a:spAutoFit/>
          </a:bodyPr>
          <a:lstStyle/>
          <a:p>
            <a:pPr>
              <a:lnSpc>
                <a:spcPts val="5539"/>
              </a:lnSpc>
            </a:pPr>
            <a:r>
              <a:rPr lang="en-US" sz="3956">
                <a:solidFill>
                  <a:srgbClr val="051D40"/>
                </a:solidFill>
                <a:latin typeface="Open Sans Extra Bold"/>
              </a:rPr>
              <a:t>ICBC. (2023, April 1). ICBC Reported Crashes. ICBC. </a:t>
            </a:r>
            <a:r>
              <a:rPr lang="en-US" sz="3956" u="sng">
                <a:solidFill>
                  <a:srgbClr val="051D40"/>
                </a:solidFill>
                <a:latin typeface="Open Sans Extra Bold"/>
                <a:hlinkClick r:id="rId2" tooltip="https://www.icbc.com/about-icbc/newsroom/Statistics"/>
              </a:rPr>
              <a:t>https://www.icbc.com/about-icbc/newsroom/Statistics</a:t>
            </a:r>
            <a:r>
              <a:rPr lang="en-US" sz="3956">
                <a:solidFill>
                  <a:srgbClr val="051D40"/>
                </a:solidFill>
                <a:latin typeface="Open Sans Extra Bold"/>
              </a:rPr>
              <a:t> </a:t>
            </a:r>
          </a:p>
          <a:p>
            <a:pPr>
              <a:lnSpc>
                <a:spcPts val="5539"/>
              </a:lnSpc>
            </a:pPr>
          </a:p>
          <a:p>
            <a:pPr>
              <a:lnSpc>
                <a:spcPts val="5539"/>
              </a:lnSpc>
            </a:pPr>
            <a:r>
              <a:rPr lang="en-US" sz="3956">
                <a:solidFill>
                  <a:srgbClr val="051D40"/>
                </a:solidFill>
                <a:latin typeface="Open Sans Extra Bold"/>
              </a:rPr>
              <a:t>Province of British Columbia. (2024, February 26). Population estimates. Province of British Columbia. </a:t>
            </a:r>
            <a:r>
              <a:rPr lang="en-US" sz="3956" u="sng">
                <a:solidFill>
                  <a:srgbClr val="051D40"/>
                </a:solidFill>
                <a:latin typeface="Open Sans Extra Bold"/>
                <a:hlinkClick r:id="rId3" tooltip="https://www2.gov.bc.ca/gov/content/data/statistics/people-population-community/population/population-estimates"/>
              </a:rPr>
              <a:t>https://www2.gov.bc.ca/gov/content/data/statistics/people-population-community/population/population-estimates</a:t>
            </a:r>
            <a:r>
              <a:rPr lang="en-US" sz="3956">
                <a:solidFill>
                  <a:srgbClr val="051D40"/>
                </a:solidFill>
                <a:latin typeface="Open Sans Extra Bold"/>
              </a:rPr>
              <a:t> </a:t>
            </a:r>
          </a:p>
          <a:p>
            <a:pPr>
              <a:lnSpc>
                <a:spcPts val="5539"/>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2818366" y="2485326"/>
            <a:ext cx="8819592" cy="1771491"/>
          </a:xfrm>
          <a:prstGeom prst="rect">
            <a:avLst/>
          </a:prstGeom>
        </p:spPr>
        <p:txBody>
          <a:bodyPr anchor="t" rtlCol="false" tIns="0" lIns="0" bIns="0" rIns="0">
            <a:spAutoFit/>
          </a:bodyPr>
          <a:lstStyle/>
          <a:p>
            <a:pPr marL="0" indent="0" lvl="0">
              <a:lnSpc>
                <a:spcPts val="14510"/>
              </a:lnSpc>
              <a:spcBef>
                <a:spcPct val="0"/>
              </a:spcBef>
            </a:pPr>
            <a:r>
              <a:rPr lang="en-US" sz="10364">
                <a:solidFill>
                  <a:srgbClr val="051D40"/>
                </a:solidFill>
                <a:latin typeface="Open Sans Extra Bold"/>
              </a:rPr>
              <a:t>THANK YOU!</a:t>
            </a:r>
          </a:p>
        </p:txBody>
      </p:sp>
      <p:grpSp>
        <p:nvGrpSpPr>
          <p:cNvPr name="Group 3" id="3"/>
          <p:cNvGrpSpPr>
            <a:grpSpLocks noChangeAspect="true"/>
          </p:cNvGrpSpPr>
          <p:nvPr/>
        </p:nvGrpSpPr>
        <p:grpSpPr>
          <a:xfrm rot="0">
            <a:off x="2818366" y="4807681"/>
            <a:ext cx="2706695" cy="2696122"/>
            <a:chOff x="0" y="0"/>
            <a:chExt cx="6502400" cy="6477000"/>
          </a:xfrm>
        </p:grpSpPr>
        <p:sp>
          <p:nvSpPr>
            <p:cNvPr name="Freeform 4" id="4"/>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223" t="-9999" r="223" b="-9999"/>
              </a:stretch>
            </a:blipFill>
          </p:spPr>
        </p:sp>
        <p:sp>
          <p:nvSpPr>
            <p:cNvPr name="Freeform 5" id="5"/>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45DA0"/>
            </a:solidFill>
          </p:spPr>
        </p:sp>
      </p:grpSp>
      <p:sp>
        <p:nvSpPr>
          <p:cNvPr name="Freeform 6" id="6"/>
          <p:cNvSpPr/>
          <p:nvPr/>
        </p:nvSpPr>
        <p:spPr>
          <a:xfrm flipH="false" flipV="false" rot="0">
            <a:off x="5736916" y="5778432"/>
            <a:ext cx="399176" cy="399176"/>
          </a:xfrm>
          <a:custGeom>
            <a:avLst/>
            <a:gdLst/>
            <a:ahLst/>
            <a:cxnLst/>
            <a:rect r="r" b="b" t="t" l="l"/>
            <a:pathLst>
              <a:path h="399176" w="399176">
                <a:moveTo>
                  <a:pt x="0" y="0"/>
                </a:moveTo>
                <a:lnTo>
                  <a:pt x="399175" y="0"/>
                </a:lnTo>
                <a:lnTo>
                  <a:pt x="399175" y="399175"/>
                </a:lnTo>
                <a:lnTo>
                  <a:pt x="0" y="3991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5763347" y="6415732"/>
            <a:ext cx="399176" cy="399176"/>
          </a:xfrm>
          <a:custGeom>
            <a:avLst/>
            <a:gdLst/>
            <a:ahLst/>
            <a:cxnLst/>
            <a:rect r="r" b="b" t="t" l="l"/>
            <a:pathLst>
              <a:path h="399176" w="399176">
                <a:moveTo>
                  <a:pt x="0" y="0"/>
                </a:moveTo>
                <a:lnTo>
                  <a:pt x="399175" y="0"/>
                </a:lnTo>
                <a:lnTo>
                  <a:pt x="399175" y="399176"/>
                </a:lnTo>
                <a:lnTo>
                  <a:pt x="0" y="3991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8" id="8"/>
          <p:cNvSpPr/>
          <p:nvPr/>
        </p:nvSpPr>
        <p:spPr>
          <a:xfrm flipH="false" flipV="false" rot="0">
            <a:off x="12398912" y="967949"/>
            <a:ext cx="5889088" cy="8229600"/>
          </a:xfrm>
          <a:custGeom>
            <a:avLst/>
            <a:gdLst/>
            <a:ahLst/>
            <a:cxnLst/>
            <a:rect r="r" b="b" t="t" l="l"/>
            <a:pathLst>
              <a:path h="8229600" w="5889088">
                <a:moveTo>
                  <a:pt x="0" y="0"/>
                </a:moveTo>
                <a:lnTo>
                  <a:pt x="5889088" y="0"/>
                </a:lnTo>
                <a:lnTo>
                  <a:pt x="5889088" y="8229600"/>
                </a:lnTo>
                <a:lnTo>
                  <a:pt x="0" y="8229600"/>
                </a:lnTo>
                <a:lnTo>
                  <a:pt x="0" y="0"/>
                </a:lnTo>
                <a:close/>
              </a:path>
            </a:pathLst>
          </a:custGeom>
          <a:blipFill>
            <a:blip r:embed="rId7"/>
            <a:stretch>
              <a:fillRect l="0" t="-3703" r="0" b="-3703"/>
            </a:stretch>
          </a:blipFill>
        </p:spPr>
      </p:sp>
      <p:grpSp>
        <p:nvGrpSpPr>
          <p:cNvPr name="Group 9" id="9"/>
          <p:cNvGrpSpPr/>
          <p:nvPr/>
        </p:nvGrpSpPr>
        <p:grpSpPr>
          <a:xfrm rot="0">
            <a:off x="12398912" y="0"/>
            <a:ext cx="5889088" cy="756959"/>
            <a:chOff x="0" y="0"/>
            <a:chExt cx="1551036" cy="199364"/>
          </a:xfrm>
        </p:grpSpPr>
        <p:sp>
          <p:nvSpPr>
            <p:cNvPr name="Freeform 10" id="10"/>
            <p:cNvSpPr/>
            <p:nvPr/>
          </p:nvSpPr>
          <p:spPr>
            <a:xfrm flipH="false" flipV="false" rot="0">
              <a:off x="0" y="0"/>
              <a:ext cx="1551036" cy="199364"/>
            </a:xfrm>
            <a:custGeom>
              <a:avLst/>
              <a:gdLst/>
              <a:ahLst/>
              <a:cxnLst/>
              <a:rect r="r" b="b" t="t" l="l"/>
              <a:pathLst>
                <a:path h="199364" w="1551036">
                  <a:moveTo>
                    <a:pt x="0" y="0"/>
                  </a:moveTo>
                  <a:lnTo>
                    <a:pt x="1551036" y="0"/>
                  </a:lnTo>
                  <a:lnTo>
                    <a:pt x="1551036" y="199364"/>
                  </a:lnTo>
                  <a:lnTo>
                    <a:pt x="0" y="199364"/>
                  </a:lnTo>
                  <a:close/>
                </a:path>
              </a:pathLst>
            </a:custGeom>
            <a:solidFill>
              <a:srgbClr val="5B98BA"/>
            </a:solidFill>
            <a:ln cap="sq">
              <a:noFill/>
              <a:prstDash val="solid"/>
              <a:miter/>
            </a:ln>
          </p:spPr>
        </p:sp>
        <p:sp>
          <p:nvSpPr>
            <p:cNvPr name="TextBox 11" id="11"/>
            <p:cNvSpPr txBox="true"/>
            <p:nvPr/>
          </p:nvSpPr>
          <p:spPr>
            <a:xfrm>
              <a:off x="0" y="-38100"/>
              <a:ext cx="1551036" cy="237464"/>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2398912" y="9530041"/>
            <a:ext cx="5889088" cy="756959"/>
            <a:chOff x="0" y="0"/>
            <a:chExt cx="1551036" cy="199364"/>
          </a:xfrm>
        </p:grpSpPr>
        <p:sp>
          <p:nvSpPr>
            <p:cNvPr name="Freeform 13" id="13"/>
            <p:cNvSpPr/>
            <p:nvPr/>
          </p:nvSpPr>
          <p:spPr>
            <a:xfrm flipH="false" flipV="false" rot="0">
              <a:off x="0" y="0"/>
              <a:ext cx="1551036" cy="199364"/>
            </a:xfrm>
            <a:custGeom>
              <a:avLst/>
              <a:gdLst/>
              <a:ahLst/>
              <a:cxnLst/>
              <a:rect r="r" b="b" t="t" l="l"/>
              <a:pathLst>
                <a:path h="199364" w="1551036">
                  <a:moveTo>
                    <a:pt x="0" y="0"/>
                  </a:moveTo>
                  <a:lnTo>
                    <a:pt x="1551036" y="0"/>
                  </a:lnTo>
                  <a:lnTo>
                    <a:pt x="1551036" y="199364"/>
                  </a:lnTo>
                  <a:lnTo>
                    <a:pt x="0" y="199364"/>
                  </a:lnTo>
                  <a:close/>
                </a:path>
              </a:pathLst>
            </a:custGeom>
            <a:solidFill>
              <a:srgbClr val="5B98BA"/>
            </a:solidFill>
            <a:ln cap="sq">
              <a:noFill/>
              <a:prstDash val="solid"/>
              <a:miter/>
            </a:ln>
          </p:spPr>
        </p:sp>
        <p:sp>
          <p:nvSpPr>
            <p:cNvPr name="TextBox 14" id="14"/>
            <p:cNvSpPr txBox="true"/>
            <p:nvPr/>
          </p:nvSpPr>
          <p:spPr>
            <a:xfrm>
              <a:off x="0" y="-38100"/>
              <a:ext cx="1551036" cy="237464"/>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4925441" y="3609788"/>
            <a:ext cx="9392643" cy="9529477"/>
          </a:xfrm>
          <a:custGeom>
            <a:avLst/>
            <a:gdLst/>
            <a:ahLst/>
            <a:cxnLst/>
            <a:rect r="r" b="b" t="t" l="l"/>
            <a:pathLst>
              <a:path h="9529477" w="9392643">
                <a:moveTo>
                  <a:pt x="0" y="0"/>
                </a:moveTo>
                <a:lnTo>
                  <a:pt x="9392643" y="0"/>
                </a:lnTo>
                <a:lnTo>
                  <a:pt x="9392643" y="9529476"/>
                </a:lnTo>
                <a:lnTo>
                  <a:pt x="0" y="9529476"/>
                </a:lnTo>
                <a:lnTo>
                  <a:pt x="0" y="0"/>
                </a:lnTo>
                <a:close/>
              </a:path>
            </a:pathLst>
          </a:custGeom>
          <a:blipFill>
            <a:blip r:embed="rId8">
              <a:alphaModFix amt="20999"/>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2941149" y="1028700"/>
            <a:ext cx="1230564" cy="1225437"/>
          </a:xfrm>
          <a:custGeom>
            <a:avLst/>
            <a:gdLst/>
            <a:ahLst/>
            <a:cxnLst/>
            <a:rect r="r" b="b" t="t" l="l"/>
            <a:pathLst>
              <a:path h="1225437" w="1230564">
                <a:moveTo>
                  <a:pt x="0" y="0"/>
                </a:moveTo>
                <a:lnTo>
                  <a:pt x="1230564" y="0"/>
                </a:lnTo>
                <a:lnTo>
                  <a:pt x="1230564" y="1225437"/>
                </a:lnTo>
                <a:lnTo>
                  <a:pt x="0" y="1225437"/>
                </a:lnTo>
                <a:lnTo>
                  <a:pt x="0" y="0"/>
                </a:lnTo>
                <a:close/>
              </a:path>
            </a:pathLst>
          </a:custGeom>
          <a:blipFill>
            <a:blip r:embed="rId10"/>
            <a:stretch>
              <a:fillRect l="0" t="0" r="0" b="0"/>
            </a:stretch>
          </a:blipFill>
        </p:spPr>
      </p:sp>
      <p:sp>
        <p:nvSpPr>
          <p:cNvPr name="TextBox 17" id="17"/>
          <p:cNvSpPr txBox="true"/>
          <p:nvPr/>
        </p:nvSpPr>
        <p:spPr>
          <a:xfrm rot="0">
            <a:off x="5736916" y="4723541"/>
            <a:ext cx="3747646" cy="515647"/>
          </a:xfrm>
          <a:prstGeom prst="rect">
            <a:avLst/>
          </a:prstGeom>
        </p:spPr>
        <p:txBody>
          <a:bodyPr anchor="t" rtlCol="false" tIns="0" lIns="0" bIns="0" rIns="0">
            <a:spAutoFit/>
          </a:bodyPr>
          <a:lstStyle/>
          <a:p>
            <a:pPr marL="0" indent="0" lvl="1">
              <a:lnSpc>
                <a:spcPts val="4050"/>
              </a:lnSpc>
              <a:spcBef>
                <a:spcPct val="0"/>
              </a:spcBef>
            </a:pPr>
            <a:r>
              <a:rPr lang="en-US" sz="2893" spc="-57">
                <a:solidFill>
                  <a:srgbClr val="145DA0"/>
                </a:solidFill>
                <a:latin typeface="Poppins Bold"/>
              </a:rPr>
              <a:t>Jose Cornelio</a:t>
            </a:r>
          </a:p>
        </p:txBody>
      </p:sp>
      <p:sp>
        <p:nvSpPr>
          <p:cNvPr name="TextBox 18" id="18"/>
          <p:cNvSpPr txBox="true"/>
          <p:nvPr/>
        </p:nvSpPr>
        <p:spPr>
          <a:xfrm rot="0">
            <a:off x="5763347" y="5250366"/>
            <a:ext cx="4069598" cy="332477"/>
          </a:xfrm>
          <a:prstGeom prst="rect">
            <a:avLst/>
          </a:prstGeom>
        </p:spPr>
        <p:txBody>
          <a:bodyPr anchor="t" rtlCol="false" tIns="0" lIns="0" bIns="0" rIns="0">
            <a:spAutoFit/>
          </a:bodyPr>
          <a:lstStyle/>
          <a:p>
            <a:pPr marL="0" indent="0" lvl="1">
              <a:lnSpc>
                <a:spcPts val="2674"/>
              </a:lnSpc>
              <a:spcBef>
                <a:spcPct val="0"/>
              </a:spcBef>
            </a:pPr>
            <a:r>
              <a:rPr lang="en-US" sz="1910" spc="-38">
                <a:solidFill>
                  <a:srgbClr val="145DA0"/>
                </a:solidFill>
                <a:latin typeface="Poppins"/>
              </a:rPr>
              <a:t>Student ID: 300382456</a:t>
            </a:r>
          </a:p>
        </p:txBody>
      </p:sp>
      <p:sp>
        <p:nvSpPr>
          <p:cNvPr name="TextBox 19" id="19"/>
          <p:cNvSpPr txBox="true"/>
          <p:nvPr/>
        </p:nvSpPr>
        <p:spPr>
          <a:xfrm rot="0">
            <a:off x="6299869" y="6414064"/>
            <a:ext cx="3788059" cy="325492"/>
          </a:xfrm>
          <a:prstGeom prst="rect">
            <a:avLst/>
          </a:prstGeom>
        </p:spPr>
        <p:txBody>
          <a:bodyPr anchor="t" rtlCol="false" tIns="0" lIns="0" bIns="0" rIns="0">
            <a:spAutoFit/>
          </a:bodyPr>
          <a:lstStyle/>
          <a:p>
            <a:pPr marL="0" indent="0" lvl="1">
              <a:lnSpc>
                <a:spcPts val="2534"/>
              </a:lnSpc>
              <a:spcBef>
                <a:spcPct val="0"/>
              </a:spcBef>
            </a:pPr>
            <a:r>
              <a:rPr lang="en-US" sz="1810" spc="-36">
                <a:solidFill>
                  <a:srgbClr val="145DA0"/>
                </a:solidFill>
                <a:latin typeface="Poppins"/>
              </a:rPr>
              <a:t>Vancouver, Canada</a:t>
            </a:r>
          </a:p>
        </p:txBody>
      </p:sp>
      <p:sp>
        <p:nvSpPr>
          <p:cNvPr name="TextBox 20" id="20"/>
          <p:cNvSpPr txBox="true"/>
          <p:nvPr/>
        </p:nvSpPr>
        <p:spPr>
          <a:xfrm rot="0">
            <a:off x="6273438" y="5761462"/>
            <a:ext cx="3559508" cy="325492"/>
          </a:xfrm>
          <a:prstGeom prst="rect">
            <a:avLst/>
          </a:prstGeom>
        </p:spPr>
        <p:txBody>
          <a:bodyPr anchor="t" rtlCol="false" tIns="0" lIns="0" bIns="0" rIns="0">
            <a:spAutoFit/>
          </a:bodyPr>
          <a:lstStyle/>
          <a:p>
            <a:pPr marL="0" indent="0" lvl="1">
              <a:lnSpc>
                <a:spcPts val="2534"/>
              </a:lnSpc>
              <a:spcBef>
                <a:spcPct val="0"/>
              </a:spcBef>
            </a:pPr>
            <a:r>
              <a:rPr lang="en-US" sz="1810" spc="-36">
                <a:solidFill>
                  <a:srgbClr val="145DA0"/>
                </a:solidFill>
                <a:latin typeface="Poppins"/>
              </a:rPr>
              <a:t>+672-968-1990</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88217" y="9258300"/>
            <a:ext cx="18476217" cy="1028700"/>
            <a:chOff x="0" y="0"/>
            <a:chExt cx="4866164" cy="270933"/>
          </a:xfrm>
        </p:grpSpPr>
        <p:sp>
          <p:nvSpPr>
            <p:cNvPr name="Freeform 3" id="3"/>
            <p:cNvSpPr/>
            <p:nvPr/>
          </p:nvSpPr>
          <p:spPr>
            <a:xfrm flipH="false" flipV="false" rot="0">
              <a:off x="0" y="0"/>
              <a:ext cx="4866164" cy="270933"/>
            </a:xfrm>
            <a:custGeom>
              <a:avLst/>
              <a:gdLst/>
              <a:ahLst/>
              <a:cxnLst/>
              <a:rect r="r" b="b" t="t" l="l"/>
              <a:pathLst>
                <a:path h="270933" w="4866164">
                  <a:moveTo>
                    <a:pt x="0" y="0"/>
                  </a:moveTo>
                  <a:lnTo>
                    <a:pt x="4866164" y="0"/>
                  </a:lnTo>
                  <a:lnTo>
                    <a:pt x="4866164" y="270933"/>
                  </a:lnTo>
                  <a:lnTo>
                    <a:pt x="0" y="270933"/>
                  </a:lnTo>
                  <a:close/>
                </a:path>
              </a:pathLst>
            </a:custGeom>
            <a:solidFill>
              <a:srgbClr val="47C5FB"/>
            </a:solidFill>
            <a:ln cap="sq">
              <a:noFill/>
              <a:prstDash val="solid"/>
              <a:miter/>
            </a:ln>
          </p:spPr>
        </p:sp>
        <p:sp>
          <p:nvSpPr>
            <p:cNvPr name="TextBox 4" id="4"/>
            <p:cNvSpPr txBox="true"/>
            <p:nvPr/>
          </p:nvSpPr>
          <p:spPr>
            <a:xfrm>
              <a:off x="0" y="-38100"/>
              <a:ext cx="4866164" cy="30903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795321" y="2590556"/>
            <a:ext cx="14284687" cy="5105887"/>
            <a:chOff x="0" y="0"/>
            <a:chExt cx="3762222" cy="1344760"/>
          </a:xfrm>
        </p:grpSpPr>
        <p:sp>
          <p:nvSpPr>
            <p:cNvPr name="Freeform 6" id="6"/>
            <p:cNvSpPr/>
            <p:nvPr/>
          </p:nvSpPr>
          <p:spPr>
            <a:xfrm flipH="false" flipV="false" rot="0">
              <a:off x="0" y="0"/>
              <a:ext cx="3762222" cy="1344760"/>
            </a:xfrm>
            <a:custGeom>
              <a:avLst/>
              <a:gdLst/>
              <a:ahLst/>
              <a:cxnLst/>
              <a:rect r="r" b="b" t="t" l="l"/>
              <a:pathLst>
                <a:path h="1344760" w="3762222">
                  <a:moveTo>
                    <a:pt x="0" y="0"/>
                  </a:moveTo>
                  <a:lnTo>
                    <a:pt x="3762222" y="0"/>
                  </a:lnTo>
                  <a:lnTo>
                    <a:pt x="3762222" y="1344760"/>
                  </a:lnTo>
                  <a:lnTo>
                    <a:pt x="0" y="1344760"/>
                  </a:lnTo>
                  <a:close/>
                </a:path>
              </a:pathLst>
            </a:custGeom>
            <a:solidFill>
              <a:srgbClr val="47C5FB"/>
            </a:solidFill>
            <a:ln cap="sq">
              <a:noFill/>
              <a:prstDash val="solid"/>
              <a:miter/>
            </a:ln>
          </p:spPr>
        </p:sp>
        <p:sp>
          <p:nvSpPr>
            <p:cNvPr name="TextBox 7" id="7"/>
            <p:cNvSpPr txBox="true"/>
            <p:nvPr/>
          </p:nvSpPr>
          <p:spPr>
            <a:xfrm>
              <a:off x="0" y="-38100"/>
              <a:ext cx="3762222" cy="138286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8" id="8"/>
          <p:cNvSpPr/>
          <p:nvPr/>
        </p:nvSpPr>
        <p:spPr>
          <a:xfrm flipH="false" flipV="false" rot="0">
            <a:off x="0" y="0"/>
            <a:ext cx="18288000" cy="6266580"/>
          </a:xfrm>
          <a:custGeom>
            <a:avLst/>
            <a:gdLst/>
            <a:ahLst/>
            <a:cxnLst/>
            <a:rect r="r" b="b" t="t" l="l"/>
            <a:pathLst>
              <a:path h="6266580" w="18288000">
                <a:moveTo>
                  <a:pt x="0" y="0"/>
                </a:moveTo>
                <a:lnTo>
                  <a:pt x="18288000" y="0"/>
                </a:lnTo>
                <a:lnTo>
                  <a:pt x="18288000" y="6266580"/>
                </a:lnTo>
                <a:lnTo>
                  <a:pt x="0" y="6266580"/>
                </a:lnTo>
                <a:lnTo>
                  <a:pt x="0" y="0"/>
                </a:lnTo>
                <a:close/>
              </a:path>
            </a:pathLst>
          </a:custGeom>
          <a:blipFill>
            <a:blip r:embed="rId2"/>
            <a:stretch>
              <a:fillRect l="0" t="-47277" r="0" b="-47277"/>
            </a:stretch>
          </a:blipFill>
        </p:spPr>
      </p:sp>
      <p:sp>
        <p:nvSpPr>
          <p:cNvPr name="TextBox 9" id="9"/>
          <p:cNvSpPr txBox="true"/>
          <p:nvPr/>
        </p:nvSpPr>
        <p:spPr>
          <a:xfrm rot="0">
            <a:off x="6269838" y="2903493"/>
            <a:ext cx="5748323" cy="992039"/>
          </a:xfrm>
          <a:prstGeom prst="rect">
            <a:avLst/>
          </a:prstGeom>
        </p:spPr>
        <p:txBody>
          <a:bodyPr anchor="t" rtlCol="false" tIns="0" lIns="0" bIns="0" rIns="0">
            <a:spAutoFit/>
          </a:bodyPr>
          <a:lstStyle/>
          <a:p>
            <a:pPr algn="ctr" marL="0" indent="0" lvl="0">
              <a:lnSpc>
                <a:spcPts val="8195"/>
              </a:lnSpc>
              <a:spcBef>
                <a:spcPct val="0"/>
              </a:spcBef>
            </a:pPr>
            <a:r>
              <a:rPr lang="en-US" sz="5854">
                <a:solidFill>
                  <a:srgbClr val="FDFDFD"/>
                </a:solidFill>
                <a:latin typeface="Open Sans Extra Bold"/>
              </a:rPr>
              <a:t>Introduction</a:t>
            </a:r>
          </a:p>
        </p:txBody>
      </p:sp>
      <p:sp>
        <p:nvSpPr>
          <p:cNvPr name="TextBox 10" id="10"/>
          <p:cNvSpPr txBox="true"/>
          <p:nvPr/>
        </p:nvSpPr>
        <p:spPr>
          <a:xfrm rot="0">
            <a:off x="1795321" y="4106107"/>
            <a:ext cx="14019643" cy="2795206"/>
          </a:xfrm>
          <a:prstGeom prst="rect">
            <a:avLst/>
          </a:prstGeom>
        </p:spPr>
        <p:txBody>
          <a:bodyPr anchor="t" rtlCol="false" tIns="0" lIns="0" bIns="0" rIns="0">
            <a:spAutoFit/>
          </a:bodyPr>
          <a:lstStyle/>
          <a:p>
            <a:pPr algn="ctr">
              <a:lnSpc>
                <a:spcPts val="2775"/>
              </a:lnSpc>
              <a:spcBef>
                <a:spcPct val="0"/>
              </a:spcBef>
            </a:pPr>
            <a:r>
              <a:rPr lang="en-US" sz="1982" spc="-39">
                <a:solidFill>
                  <a:srgbClr val="FDFDFD"/>
                </a:solidFill>
                <a:latin typeface="Poppins"/>
              </a:rPr>
              <a:t>This project delves into the dynamics of vehicular crashes in Metro Vancouver spanning 2018 to 2022, leveraging data from ICBC Reported Crashes and the British Columbia Population. Through Tableau's visualization tools, the analysis aims to unearth trends, patterns, and risk factors essential for evidence-based strategies to enhance road safety outcomes. The structured approach encompasses data cleaning, variable identification, and nine key analysis questions addressing crash time series, geospatial patterns, correlation with population data, crash rates per capita, types of crashes, severity analysis, vehicle and victim profiles, street analysis, and forecast projections. Ultimately, the project endeavors to offer actionable insights crucial for informed policy decisions and proactive measures in mitigating vehicular accidents in Metro Vancouver.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47C5FB"/>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39603"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47C5FB"/>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a:grpSpLocks noChangeAspect="true"/>
          </p:cNvGrpSpPr>
          <p:nvPr/>
        </p:nvGrpSpPr>
        <p:grpSpPr>
          <a:xfrm rot="0">
            <a:off x="10614313" y="1459818"/>
            <a:ext cx="6270276" cy="6270276"/>
            <a:chOff x="0" y="0"/>
            <a:chExt cx="8916670" cy="8916670"/>
          </a:xfrm>
        </p:grpSpPr>
        <p:sp>
          <p:nvSpPr>
            <p:cNvPr name="Freeform 9" id="9"/>
            <p:cNvSpPr/>
            <p:nvPr/>
          </p:nvSpPr>
          <p:spPr>
            <a:xfrm flipH="false" flipV="false" rot="0">
              <a:off x="6350" y="6350"/>
              <a:ext cx="8903970" cy="8903970"/>
            </a:xfrm>
            <a:custGeom>
              <a:avLst/>
              <a:gdLst/>
              <a:ahLst/>
              <a:cxnLst/>
              <a:rect r="r" b="b" t="t" l="l"/>
              <a:pathLst>
                <a:path h="8903970" w="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sp>
        <p:sp>
          <p:nvSpPr>
            <p:cNvPr name="Freeform 10" id="10"/>
            <p:cNvSpPr/>
            <p:nvPr/>
          </p:nvSpPr>
          <p:spPr>
            <a:xfrm flipH="false" flipV="false" rot="0">
              <a:off x="154940" y="154940"/>
              <a:ext cx="8605520" cy="8605520"/>
            </a:xfrm>
            <a:custGeom>
              <a:avLst/>
              <a:gdLst/>
              <a:ahLst/>
              <a:cxnLst/>
              <a:rect r="r" b="b" t="t" l="l"/>
              <a:pathLst>
                <a:path h="8605520" w="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2"/>
              <a:stretch>
                <a:fillRect l="-16666" t="0" r="-16666" b="0"/>
              </a:stretch>
            </a:blipFill>
          </p:spPr>
        </p:sp>
      </p:grpSp>
      <p:sp>
        <p:nvSpPr>
          <p:cNvPr name="TextBox 11" id="11"/>
          <p:cNvSpPr txBox="true"/>
          <p:nvPr/>
        </p:nvSpPr>
        <p:spPr>
          <a:xfrm rot="0">
            <a:off x="1518345" y="3189845"/>
            <a:ext cx="8414772" cy="5996788"/>
          </a:xfrm>
          <a:prstGeom prst="rect">
            <a:avLst/>
          </a:prstGeom>
        </p:spPr>
        <p:txBody>
          <a:bodyPr anchor="t" rtlCol="false" tIns="0" lIns="0" bIns="0" rIns="0">
            <a:spAutoFit/>
          </a:bodyPr>
          <a:lstStyle/>
          <a:p>
            <a:pPr algn="l" marL="438490" indent="-219245" lvl="1">
              <a:lnSpc>
                <a:spcPts val="2843"/>
              </a:lnSpc>
              <a:spcBef>
                <a:spcPct val="0"/>
              </a:spcBef>
              <a:buFont typeface="Arial"/>
              <a:buChar char="•"/>
            </a:pPr>
            <a:r>
              <a:rPr lang="en-US" sz="2030" spc="-40">
                <a:solidFill>
                  <a:srgbClr val="051D40"/>
                </a:solidFill>
                <a:latin typeface="Poppins Bold"/>
              </a:rPr>
              <a:t>Objective:</a:t>
            </a:r>
            <a:r>
              <a:rPr lang="en-US" sz="2030" spc="-40">
                <a:solidFill>
                  <a:srgbClr val="051D40"/>
                </a:solidFill>
                <a:latin typeface="Poppins"/>
              </a:rPr>
              <a:t> Analyz</a:t>
            </a:r>
            <a:r>
              <a:rPr lang="en-US" sz="2030" spc="-40" strike="noStrike" u="none">
                <a:solidFill>
                  <a:srgbClr val="051D40"/>
                </a:solidFill>
                <a:latin typeface="Poppins"/>
              </a:rPr>
              <a:t>e vehicular crashes in Metropolitan Vancouver from 2018 to 2022.</a:t>
            </a:r>
          </a:p>
          <a:p>
            <a:pPr algn="l" marL="438490" indent="-219245" lvl="1">
              <a:lnSpc>
                <a:spcPts val="2843"/>
              </a:lnSpc>
              <a:spcBef>
                <a:spcPct val="0"/>
              </a:spcBef>
              <a:buFont typeface="Arial"/>
              <a:buChar char="•"/>
            </a:pPr>
            <a:r>
              <a:rPr lang="en-US" sz="2030" spc="-40" strike="noStrike" u="none">
                <a:solidFill>
                  <a:srgbClr val="051D40"/>
                </a:solidFill>
                <a:latin typeface="Poppins Bold"/>
              </a:rPr>
              <a:t>Data Sources: </a:t>
            </a:r>
            <a:r>
              <a:rPr lang="en-US" sz="2030" spc="-40" strike="noStrike" u="none">
                <a:solidFill>
                  <a:srgbClr val="051D40"/>
                </a:solidFill>
                <a:latin typeface="Poppins"/>
              </a:rPr>
              <a:t>ICBC Reported Crashes and British Columbia Population datasets.</a:t>
            </a:r>
          </a:p>
          <a:p>
            <a:pPr algn="l" marL="438490" indent="-219245" lvl="1">
              <a:lnSpc>
                <a:spcPts val="2843"/>
              </a:lnSpc>
              <a:spcBef>
                <a:spcPct val="0"/>
              </a:spcBef>
              <a:buFont typeface="Arial"/>
              <a:buChar char="•"/>
            </a:pPr>
            <a:r>
              <a:rPr lang="en-US" sz="2030" spc="-40" strike="noStrike" u="none">
                <a:solidFill>
                  <a:srgbClr val="051D40"/>
                </a:solidFill>
                <a:latin typeface="Poppins Bold"/>
              </a:rPr>
              <a:t>Reported Crashes:</a:t>
            </a:r>
            <a:r>
              <a:rPr lang="en-US" sz="2030" spc="-40" strike="noStrike" u="none">
                <a:solidFill>
                  <a:srgbClr val="051D40"/>
                </a:solidFill>
                <a:latin typeface="Poppins"/>
              </a:rPr>
              <a:t> Obtained from ICBC, covers 2018-2022 for British Columbia, focusing on Metro Vancouver municipalities.</a:t>
            </a:r>
          </a:p>
          <a:p>
            <a:pPr algn="l" marL="438490" indent="-219245" lvl="1">
              <a:lnSpc>
                <a:spcPts val="2843"/>
              </a:lnSpc>
              <a:spcBef>
                <a:spcPct val="0"/>
              </a:spcBef>
              <a:buFont typeface="Arial"/>
              <a:buChar char="•"/>
            </a:pPr>
            <a:r>
              <a:rPr lang="en-US" sz="2030" spc="-40" strike="noStrike" u="none">
                <a:solidFill>
                  <a:srgbClr val="051D40"/>
                </a:solidFill>
                <a:latin typeface="Poppins Bold"/>
              </a:rPr>
              <a:t>Variables: </a:t>
            </a:r>
            <a:r>
              <a:rPr lang="en-US" sz="2030" spc="-40" strike="noStrike" u="none">
                <a:solidFill>
                  <a:srgbClr val="051D40"/>
                </a:solidFill>
                <a:latin typeface="Poppins"/>
              </a:rPr>
              <a:t>Crash Count, Crash Severity, Cross Street Full Name, Cyclist Included, Date Of Loss Year, Day Of Week, Heavy Vehicle Included, Intersection Crash, Latitude, Longitude, Month Of Year, Motorcycle Included, Municipality Name, Municipality With Boundary, Parked Vehicle Included, Pedestrian Included, Region, Road Location Description, Street Full Name, Total Victims.</a:t>
            </a:r>
          </a:p>
          <a:p>
            <a:pPr algn="l" marL="438490" indent="-219245" lvl="1">
              <a:lnSpc>
                <a:spcPts val="2843"/>
              </a:lnSpc>
              <a:spcBef>
                <a:spcPct val="0"/>
              </a:spcBef>
              <a:buFont typeface="Arial"/>
              <a:buChar char="•"/>
            </a:pPr>
            <a:r>
              <a:rPr lang="en-US" sz="2030" spc="-40" strike="noStrike" u="none">
                <a:solidFill>
                  <a:srgbClr val="051D40"/>
                </a:solidFill>
                <a:latin typeface="Poppins Bold"/>
              </a:rPr>
              <a:t>Population Data:</a:t>
            </a:r>
            <a:r>
              <a:rPr lang="en-US" sz="2030" spc="-40" strike="noStrike" u="none">
                <a:solidFill>
                  <a:srgbClr val="051D40"/>
                </a:solidFill>
                <a:latin typeface="Poppins"/>
              </a:rPr>
              <a:t> From The Official website of the Government of British Columbia, covering 2011-2023 for all BC regions, with focus on Metro Vancouver municipalities in 2018-2022.</a:t>
            </a:r>
          </a:p>
          <a:p>
            <a:pPr algn="l" marL="438490" indent="-219245" lvl="1">
              <a:lnSpc>
                <a:spcPts val="2843"/>
              </a:lnSpc>
              <a:spcBef>
                <a:spcPct val="0"/>
              </a:spcBef>
              <a:buFont typeface="Arial"/>
              <a:buChar char="•"/>
            </a:pPr>
            <a:r>
              <a:rPr lang="en-US" sz="2030" spc="-40" strike="noStrike" u="none">
                <a:solidFill>
                  <a:srgbClr val="051D40"/>
                </a:solidFill>
                <a:latin typeface="Poppins Bold"/>
              </a:rPr>
              <a:t>Population Variables:</a:t>
            </a:r>
            <a:r>
              <a:rPr lang="en-US" sz="2030" spc="-40" strike="noStrike" u="none">
                <a:solidFill>
                  <a:srgbClr val="051D40"/>
                </a:solidFill>
                <a:latin typeface="Poppins"/>
              </a:rPr>
              <a:t> Municipality Name, Population, Year.</a:t>
            </a:r>
          </a:p>
          <a:p>
            <a:pPr algn="l" marL="0" indent="0" lvl="0">
              <a:lnSpc>
                <a:spcPts val="2843"/>
              </a:lnSpc>
              <a:spcBef>
                <a:spcPct val="0"/>
              </a:spcBef>
            </a:pPr>
          </a:p>
        </p:txBody>
      </p:sp>
      <p:sp>
        <p:nvSpPr>
          <p:cNvPr name="TextBox 12" id="12"/>
          <p:cNvSpPr txBox="true"/>
          <p:nvPr/>
        </p:nvSpPr>
        <p:spPr>
          <a:xfrm rot="0">
            <a:off x="1667432" y="2101427"/>
            <a:ext cx="5381571" cy="768902"/>
          </a:xfrm>
          <a:prstGeom prst="rect">
            <a:avLst/>
          </a:prstGeom>
        </p:spPr>
        <p:txBody>
          <a:bodyPr anchor="t" rtlCol="false" tIns="0" lIns="0" bIns="0" rIns="0">
            <a:spAutoFit/>
          </a:bodyPr>
          <a:lstStyle/>
          <a:p>
            <a:pPr>
              <a:lnSpc>
                <a:spcPts val="6300"/>
              </a:lnSpc>
              <a:spcBef>
                <a:spcPct val="0"/>
              </a:spcBef>
            </a:pPr>
            <a:r>
              <a:rPr lang="en-US" sz="4500">
                <a:solidFill>
                  <a:srgbClr val="051D40"/>
                </a:solidFill>
                <a:latin typeface="Open Sans Extra Bold"/>
              </a:rPr>
              <a:t>Dataset Overview</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1609132" y="1222804"/>
            <a:ext cx="7922504" cy="1571623"/>
          </a:xfrm>
          <a:prstGeom prst="rect">
            <a:avLst/>
          </a:prstGeom>
        </p:spPr>
        <p:txBody>
          <a:bodyPr anchor="t" rtlCol="false" tIns="0" lIns="0" bIns="0" rIns="0">
            <a:spAutoFit/>
          </a:bodyPr>
          <a:lstStyle/>
          <a:p>
            <a:pPr>
              <a:lnSpc>
                <a:spcPts val="6300"/>
              </a:lnSpc>
            </a:pPr>
            <a:r>
              <a:rPr lang="en-US" sz="4500">
                <a:solidFill>
                  <a:srgbClr val="051D40"/>
                </a:solidFill>
                <a:latin typeface="Open Sans Extra Bold"/>
              </a:rPr>
              <a:t>Analysis Questions</a:t>
            </a:r>
          </a:p>
          <a:p>
            <a:pPr algn="l" marL="0" indent="0" lvl="0">
              <a:lnSpc>
                <a:spcPts val="6300"/>
              </a:lnSpc>
              <a:spcBef>
                <a:spcPct val="0"/>
              </a:spcBef>
            </a:pPr>
          </a:p>
        </p:txBody>
      </p:sp>
      <p:grpSp>
        <p:nvGrpSpPr>
          <p:cNvPr name="Group 3" id="3"/>
          <p:cNvGrpSpPr/>
          <p:nvPr/>
        </p:nvGrpSpPr>
        <p:grpSpPr>
          <a:xfrm rot="0">
            <a:off x="-1595820" y="-1782102"/>
            <a:ext cx="3564204" cy="356420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609132" y="2128374"/>
            <a:ext cx="9006427" cy="717150"/>
          </a:xfrm>
          <a:prstGeom prst="rect">
            <a:avLst/>
          </a:prstGeom>
        </p:spPr>
        <p:txBody>
          <a:bodyPr anchor="t" rtlCol="false" tIns="0" lIns="0" bIns="0" rIns="0">
            <a:spAutoFit/>
          </a:bodyPr>
          <a:lstStyle/>
          <a:p>
            <a:pPr>
              <a:lnSpc>
                <a:spcPts val="2843"/>
              </a:lnSpc>
            </a:pPr>
            <a:r>
              <a:rPr lang="en-US" sz="2030" spc="-40">
                <a:solidFill>
                  <a:srgbClr val="051D40"/>
                </a:solidFill>
                <a:latin typeface="Poppins"/>
              </a:rPr>
              <a:t>The objective of this project is to answer the following questions:</a:t>
            </a:r>
          </a:p>
          <a:p>
            <a:pPr algn="l" marL="0" indent="0" lvl="0">
              <a:lnSpc>
                <a:spcPts val="2843"/>
              </a:lnSpc>
              <a:spcBef>
                <a:spcPct val="0"/>
              </a:spcBef>
            </a:pPr>
          </a:p>
        </p:txBody>
      </p:sp>
      <p:grpSp>
        <p:nvGrpSpPr>
          <p:cNvPr name="Group 7" id="7"/>
          <p:cNvGrpSpPr/>
          <p:nvPr/>
        </p:nvGrpSpPr>
        <p:grpSpPr>
          <a:xfrm rot="0">
            <a:off x="14700679" y="7074186"/>
            <a:ext cx="5946973" cy="594697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1279436" y="6362829"/>
            <a:ext cx="11402164" cy="711357"/>
          </a:xfrm>
          <a:custGeom>
            <a:avLst/>
            <a:gdLst/>
            <a:ahLst/>
            <a:cxnLst/>
            <a:rect r="r" b="b" t="t" l="l"/>
            <a:pathLst>
              <a:path h="711357" w="11402164">
                <a:moveTo>
                  <a:pt x="0" y="0"/>
                </a:moveTo>
                <a:lnTo>
                  <a:pt x="11402164" y="0"/>
                </a:lnTo>
                <a:lnTo>
                  <a:pt x="11402164" y="711357"/>
                </a:lnTo>
                <a:lnTo>
                  <a:pt x="0" y="711357"/>
                </a:lnTo>
                <a:lnTo>
                  <a:pt x="0" y="0"/>
                </a:lnTo>
                <a:close/>
              </a:path>
            </a:pathLst>
          </a:custGeom>
          <a:blipFill>
            <a:blip r:embed="rId2"/>
            <a:stretch>
              <a:fillRect l="0" t="-216567" r="0" b="0"/>
            </a:stretch>
          </a:blipFill>
        </p:spPr>
      </p:sp>
      <p:grpSp>
        <p:nvGrpSpPr>
          <p:cNvPr name="Group 11" id="11"/>
          <p:cNvGrpSpPr/>
          <p:nvPr/>
        </p:nvGrpSpPr>
        <p:grpSpPr>
          <a:xfrm rot="0">
            <a:off x="1294393" y="3095380"/>
            <a:ext cx="14633989" cy="3298724"/>
            <a:chOff x="0" y="0"/>
            <a:chExt cx="3854219" cy="868800"/>
          </a:xfrm>
        </p:grpSpPr>
        <p:sp>
          <p:nvSpPr>
            <p:cNvPr name="Freeform 12" id="12"/>
            <p:cNvSpPr/>
            <p:nvPr/>
          </p:nvSpPr>
          <p:spPr>
            <a:xfrm flipH="false" flipV="false" rot="0">
              <a:off x="0" y="0"/>
              <a:ext cx="3854219" cy="868800"/>
            </a:xfrm>
            <a:custGeom>
              <a:avLst/>
              <a:gdLst/>
              <a:ahLst/>
              <a:cxnLst/>
              <a:rect r="r" b="b" t="t" l="l"/>
              <a:pathLst>
                <a:path h="868800" w="3854219">
                  <a:moveTo>
                    <a:pt x="7407" y="0"/>
                  </a:moveTo>
                  <a:lnTo>
                    <a:pt x="3846813" y="0"/>
                  </a:lnTo>
                  <a:cubicBezTo>
                    <a:pt x="3850903" y="0"/>
                    <a:pt x="3854219" y="3316"/>
                    <a:pt x="3854219" y="7407"/>
                  </a:cubicBezTo>
                  <a:lnTo>
                    <a:pt x="3854219" y="861393"/>
                  </a:lnTo>
                  <a:cubicBezTo>
                    <a:pt x="3854219" y="863358"/>
                    <a:pt x="3853439" y="865242"/>
                    <a:pt x="3852050" y="866631"/>
                  </a:cubicBezTo>
                  <a:cubicBezTo>
                    <a:pt x="3850661" y="868020"/>
                    <a:pt x="3848777" y="868800"/>
                    <a:pt x="3846813" y="868800"/>
                  </a:cubicBezTo>
                  <a:lnTo>
                    <a:pt x="7407" y="868800"/>
                  </a:lnTo>
                  <a:cubicBezTo>
                    <a:pt x="3316" y="868800"/>
                    <a:pt x="0" y="865484"/>
                    <a:pt x="0" y="861393"/>
                  </a:cubicBezTo>
                  <a:lnTo>
                    <a:pt x="0" y="7407"/>
                  </a:lnTo>
                  <a:cubicBezTo>
                    <a:pt x="0" y="5442"/>
                    <a:pt x="780" y="3558"/>
                    <a:pt x="2169" y="2169"/>
                  </a:cubicBezTo>
                  <a:cubicBezTo>
                    <a:pt x="3558" y="780"/>
                    <a:pt x="5442" y="0"/>
                    <a:pt x="7407" y="0"/>
                  </a:cubicBezTo>
                  <a:close/>
                </a:path>
              </a:pathLst>
            </a:custGeom>
            <a:solidFill>
              <a:srgbClr val="47C5FB"/>
            </a:solidFill>
          </p:spPr>
        </p:sp>
        <p:sp>
          <p:nvSpPr>
            <p:cNvPr name="TextBox 13" id="13"/>
            <p:cNvSpPr txBox="true"/>
            <p:nvPr/>
          </p:nvSpPr>
          <p:spPr>
            <a:xfrm>
              <a:off x="0" y="-38100"/>
              <a:ext cx="3854219" cy="9069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940854" y="2766872"/>
            <a:ext cx="2772169" cy="685553"/>
            <a:chOff x="0" y="0"/>
            <a:chExt cx="1013291" cy="250585"/>
          </a:xfrm>
        </p:grpSpPr>
        <p:sp>
          <p:nvSpPr>
            <p:cNvPr name="Freeform 15" id="15"/>
            <p:cNvSpPr/>
            <p:nvPr/>
          </p:nvSpPr>
          <p:spPr>
            <a:xfrm flipH="false" flipV="false" rot="0">
              <a:off x="0" y="0"/>
              <a:ext cx="1013291" cy="250585"/>
            </a:xfrm>
            <a:custGeom>
              <a:avLst/>
              <a:gdLst/>
              <a:ahLst/>
              <a:cxnLst/>
              <a:rect r="r" b="b" t="t" l="l"/>
              <a:pathLst>
                <a:path h="250585" w="1013291">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solidFill>
              <a:srgbClr val="FFFFFF"/>
            </a:solidFill>
            <a:ln cap="rnd">
              <a:noFill/>
              <a:prstDash val="solid"/>
              <a:round/>
            </a:ln>
          </p:spPr>
        </p:sp>
        <p:sp>
          <p:nvSpPr>
            <p:cNvPr name="TextBox 16" id="16"/>
            <p:cNvSpPr txBox="true"/>
            <p:nvPr/>
          </p:nvSpPr>
          <p:spPr>
            <a:xfrm>
              <a:off x="0" y="-66675"/>
              <a:ext cx="1013291" cy="317260"/>
            </a:xfrm>
            <a:prstGeom prst="rect">
              <a:avLst/>
            </a:prstGeom>
          </p:spPr>
          <p:txBody>
            <a:bodyPr anchor="ctr" rtlCol="false" tIns="0" lIns="0" bIns="0" rIns="0"/>
            <a:lstStyle/>
            <a:p>
              <a:pPr algn="ctr" marL="0" indent="0" lvl="0">
                <a:lnSpc>
                  <a:spcPts val="3480"/>
                </a:lnSpc>
                <a:spcBef>
                  <a:spcPct val="0"/>
                </a:spcBef>
              </a:pPr>
              <a:r>
                <a:rPr lang="en-US" sz="2486">
                  <a:solidFill>
                    <a:srgbClr val="000000"/>
                  </a:solidFill>
                  <a:latin typeface="Poppins Bold"/>
                </a:rPr>
                <a:t>Question </a:t>
              </a:r>
              <a:r>
                <a:rPr lang="en-US" sz="2486" strike="noStrike" u="none">
                  <a:solidFill>
                    <a:srgbClr val="000000"/>
                  </a:solidFill>
                  <a:latin typeface="Poppins Bold"/>
                </a:rPr>
                <a:t>01</a:t>
              </a:r>
            </a:p>
          </p:txBody>
        </p:sp>
      </p:grpSp>
      <p:grpSp>
        <p:nvGrpSpPr>
          <p:cNvPr name="Group 17" id="17"/>
          <p:cNvGrpSpPr/>
          <p:nvPr/>
        </p:nvGrpSpPr>
        <p:grpSpPr>
          <a:xfrm rot="0">
            <a:off x="5597668" y="2766872"/>
            <a:ext cx="2772169" cy="685553"/>
            <a:chOff x="0" y="0"/>
            <a:chExt cx="1013291" cy="250585"/>
          </a:xfrm>
        </p:grpSpPr>
        <p:sp>
          <p:nvSpPr>
            <p:cNvPr name="Freeform 18" id="18"/>
            <p:cNvSpPr/>
            <p:nvPr/>
          </p:nvSpPr>
          <p:spPr>
            <a:xfrm flipH="false" flipV="false" rot="0">
              <a:off x="0" y="0"/>
              <a:ext cx="1013291" cy="250585"/>
            </a:xfrm>
            <a:custGeom>
              <a:avLst/>
              <a:gdLst/>
              <a:ahLst/>
              <a:cxnLst/>
              <a:rect r="r" b="b" t="t" l="l"/>
              <a:pathLst>
                <a:path h="250585" w="1013291">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solidFill>
              <a:srgbClr val="FFFFFF"/>
            </a:solidFill>
            <a:ln cap="rnd">
              <a:noFill/>
              <a:prstDash val="solid"/>
              <a:round/>
            </a:ln>
          </p:spPr>
        </p:sp>
        <p:sp>
          <p:nvSpPr>
            <p:cNvPr name="TextBox 19" id="19"/>
            <p:cNvSpPr txBox="true"/>
            <p:nvPr/>
          </p:nvSpPr>
          <p:spPr>
            <a:xfrm>
              <a:off x="0" y="-66675"/>
              <a:ext cx="1013291" cy="317260"/>
            </a:xfrm>
            <a:prstGeom prst="rect">
              <a:avLst/>
            </a:prstGeom>
          </p:spPr>
          <p:txBody>
            <a:bodyPr anchor="ctr" rtlCol="false" tIns="0" lIns="0" bIns="0" rIns="0"/>
            <a:lstStyle/>
            <a:p>
              <a:pPr algn="ctr" marL="0" indent="0" lvl="0">
                <a:lnSpc>
                  <a:spcPts val="3480"/>
                </a:lnSpc>
                <a:spcBef>
                  <a:spcPct val="0"/>
                </a:spcBef>
              </a:pPr>
              <a:r>
                <a:rPr lang="en-US" sz="2486">
                  <a:solidFill>
                    <a:srgbClr val="000000"/>
                  </a:solidFill>
                  <a:latin typeface="Poppins Bold"/>
                </a:rPr>
                <a:t>Question 02</a:t>
              </a:r>
            </a:p>
          </p:txBody>
        </p:sp>
      </p:grpSp>
      <p:grpSp>
        <p:nvGrpSpPr>
          <p:cNvPr name="Group 20" id="20"/>
          <p:cNvGrpSpPr/>
          <p:nvPr/>
        </p:nvGrpSpPr>
        <p:grpSpPr>
          <a:xfrm rot="0">
            <a:off x="9254482" y="2766872"/>
            <a:ext cx="2670160" cy="685553"/>
            <a:chOff x="0" y="0"/>
            <a:chExt cx="976004" cy="250585"/>
          </a:xfrm>
        </p:grpSpPr>
        <p:sp>
          <p:nvSpPr>
            <p:cNvPr name="Freeform 21" id="21"/>
            <p:cNvSpPr/>
            <p:nvPr/>
          </p:nvSpPr>
          <p:spPr>
            <a:xfrm flipH="false" flipV="false" rot="0">
              <a:off x="0" y="0"/>
              <a:ext cx="976004" cy="250585"/>
            </a:xfrm>
            <a:custGeom>
              <a:avLst/>
              <a:gdLst/>
              <a:ahLst/>
              <a:cxnLst/>
              <a:rect r="r" b="b" t="t" l="l"/>
              <a:pathLst>
                <a:path h="250585" w="976004">
                  <a:moveTo>
                    <a:pt x="125293" y="0"/>
                  </a:moveTo>
                  <a:lnTo>
                    <a:pt x="850712" y="0"/>
                  </a:lnTo>
                  <a:cubicBezTo>
                    <a:pt x="883941" y="0"/>
                    <a:pt x="915810" y="13200"/>
                    <a:pt x="939307" y="36697"/>
                  </a:cubicBezTo>
                  <a:cubicBezTo>
                    <a:pt x="962804" y="60194"/>
                    <a:pt x="976004" y="92063"/>
                    <a:pt x="976004" y="125293"/>
                  </a:cubicBezTo>
                  <a:lnTo>
                    <a:pt x="976004" y="125293"/>
                  </a:lnTo>
                  <a:cubicBezTo>
                    <a:pt x="976004" y="158522"/>
                    <a:pt x="962804" y="190391"/>
                    <a:pt x="939307" y="213888"/>
                  </a:cubicBezTo>
                  <a:cubicBezTo>
                    <a:pt x="915810" y="237385"/>
                    <a:pt x="883941" y="250585"/>
                    <a:pt x="850712"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solidFill>
              <a:srgbClr val="FFFFFF"/>
            </a:solidFill>
            <a:ln cap="rnd">
              <a:noFill/>
              <a:prstDash val="solid"/>
              <a:round/>
            </a:ln>
          </p:spPr>
        </p:sp>
        <p:sp>
          <p:nvSpPr>
            <p:cNvPr name="TextBox 22" id="22"/>
            <p:cNvSpPr txBox="true"/>
            <p:nvPr/>
          </p:nvSpPr>
          <p:spPr>
            <a:xfrm>
              <a:off x="0" y="-66675"/>
              <a:ext cx="976004" cy="317260"/>
            </a:xfrm>
            <a:prstGeom prst="rect">
              <a:avLst/>
            </a:prstGeom>
          </p:spPr>
          <p:txBody>
            <a:bodyPr anchor="ctr" rtlCol="false" tIns="0" lIns="0" bIns="0" rIns="0"/>
            <a:lstStyle/>
            <a:p>
              <a:pPr algn="ctr" marL="0" indent="0" lvl="0">
                <a:lnSpc>
                  <a:spcPts val="3480"/>
                </a:lnSpc>
                <a:spcBef>
                  <a:spcPct val="0"/>
                </a:spcBef>
              </a:pPr>
              <a:r>
                <a:rPr lang="en-US" sz="2486">
                  <a:solidFill>
                    <a:srgbClr val="000000"/>
                  </a:solidFill>
                  <a:latin typeface="Poppins Bold"/>
                </a:rPr>
                <a:t>Question 03</a:t>
              </a:r>
            </a:p>
          </p:txBody>
        </p:sp>
      </p:grpSp>
      <p:sp>
        <p:nvSpPr>
          <p:cNvPr name="TextBox 23" id="23"/>
          <p:cNvSpPr txBox="true"/>
          <p:nvPr/>
        </p:nvSpPr>
        <p:spPr>
          <a:xfrm rot="0">
            <a:off x="1996190" y="3595300"/>
            <a:ext cx="2661498" cy="1186379"/>
          </a:xfrm>
          <a:prstGeom prst="rect">
            <a:avLst/>
          </a:prstGeom>
        </p:spPr>
        <p:txBody>
          <a:bodyPr anchor="t" rtlCol="false" tIns="0" lIns="0" bIns="0" rIns="0">
            <a:spAutoFit/>
          </a:bodyPr>
          <a:lstStyle/>
          <a:p>
            <a:pPr algn="ctr">
              <a:lnSpc>
                <a:spcPts val="2334"/>
              </a:lnSpc>
            </a:pPr>
            <a:r>
              <a:rPr lang="en-US" sz="1667" spc="-33">
                <a:solidFill>
                  <a:srgbClr val="FDFDFD"/>
                </a:solidFill>
                <a:latin typeface="Poppins"/>
              </a:rPr>
              <a:t>iHow has the number of crashes evolved over time?</a:t>
            </a:r>
          </a:p>
          <a:p>
            <a:pPr algn="ctr" marL="0" indent="0" lvl="0">
              <a:lnSpc>
                <a:spcPts val="2334"/>
              </a:lnSpc>
              <a:spcBef>
                <a:spcPct val="0"/>
              </a:spcBef>
            </a:pPr>
          </a:p>
        </p:txBody>
      </p:sp>
      <p:sp>
        <p:nvSpPr>
          <p:cNvPr name="TextBox 24" id="24"/>
          <p:cNvSpPr txBox="true"/>
          <p:nvPr/>
        </p:nvSpPr>
        <p:spPr>
          <a:xfrm rot="0">
            <a:off x="5684486" y="3595300"/>
            <a:ext cx="2661498" cy="1186379"/>
          </a:xfrm>
          <a:prstGeom prst="rect">
            <a:avLst/>
          </a:prstGeom>
        </p:spPr>
        <p:txBody>
          <a:bodyPr anchor="t" rtlCol="false" tIns="0" lIns="0" bIns="0" rIns="0">
            <a:spAutoFit/>
          </a:bodyPr>
          <a:lstStyle/>
          <a:p>
            <a:pPr algn="ctr">
              <a:lnSpc>
                <a:spcPts val="2334"/>
              </a:lnSpc>
            </a:pPr>
            <a:r>
              <a:rPr lang="en-US" sz="1667" spc="-33">
                <a:solidFill>
                  <a:srgbClr val="FDFDFD"/>
                </a:solidFill>
                <a:latin typeface="Poppins"/>
              </a:rPr>
              <a:t>What municipalities experience the highest number of crashes?</a:t>
            </a:r>
          </a:p>
          <a:p>
            <a:pPr algn="ctr" marL="0" indent="0" lvl="0">
              <a:lnSpc>
                <a:spcPts val="2334"/>
              </a:lnSpc>
              <a:spcBef>
                <a:spcPct val="0"/>
              </a:spcBef>
            </a:pPr>
          </a:p>
        </p:txBody>
      </p:sp>
      <p:sp>
        <p:nvSpPr>
          <p:cNvPr name="TextBox 25" id="25"/>
          <p:cNvSpPr txBox="true"/>
          <p:nvPr/>
        </p:nvSpPr>
        <p:spPr>
          <a:xfrm rot="0">
            <a:off x="9374849" y="3595300"/>
            <a:ext cx="2661498" cy="1776929"/>
          </a:xfrm>
          <a:prstGeom prst="rect">
            <a:avLst/>
          </a:prstGeom>
        </p:spPr>
        <p:txBody>
          <a:bodyPr anchor="t" rtlCol="false" tIns="0" lIns="0" bIns="0" rIns="0">
            <a:spAutoFit/>
          </a:bodyPr>
          <a:lstStyle/>
          <a:p>
            <a:pPr algn="ctr">
              <a:lnSpc>
                <a:spcPts val="2334"/>
              </a:lnSpc>
            </a:pPr>
            <a:r>
              <a:rPr lang="en-US" sz="1667" spc="-33">
                <a:solidFill>
                  <a:srgbClr val="FDFDFD"/>
                </a:solidFill>
                <a:latin typeface="Poppins"/>
              </a:rPr>
              <a:t>Is there a correlation between the frequency of reported crashes and the population size of municipalities?</a:t>
            </a:r>
          </a:p>
          <a:p>
            <a:pPr algn="ctr" marL="0" indent="0" lvl="0">
              <a:lnSpc>
                <a:spcPts val="2334"/>
              </a:lnSpc>
              <a:spcBef>
                <a:spcPct val="0"/>
              </a:spcBef>
            </a:pPr>
          </a:p>
        </p:txBody>
      </p:sp>
      <p:sp>
        <p:nvSpPr>
          <p:cNvPr name="Freeform 26" id="26"/>
          <p:cNvSpPr/>
          <p:nvPr/>
        </p:nvSpPr>
        <p:spPr>
          <a:xfrm flipH="false" flipV="false" rot="0">
            <a:off x="1028700" y="9990061"/>
            <a:ext cx="11402164" cy="711357"/>
          </a:xfrm>
          <a:custGeom>
            <a:avLst/>
            <a:gdLst/>
            <a:ahLst/>
            <a:cxnLst/>
            <a:rect r="r" b="b" t="t" l="l"/>
            <a:pathLst>
              <a:path h="711357" w="11402164">
                <a:moveTo>
                  <a:pt x="0" y="0"/>
                </a:moveTo>
                <a:lnTo>
                  <a:pt x="11402164" y="0"/>
                </a:lnTo>
                <a:lnTo>
                  <a:pt x="11402164" y="711358"/>
                </a:lnTo>
                <a:lnTo>
                  <a:pt x="0" y="711358"/>
                </a:lnTo>
                <a:lnTo>
                  <a:pt x="0" y="0"/>
                </a:lnTo>
                <a:close/>
              </a:path>
            </a:pathLst>
          </a:custGeom>
          <a:blipFill>
            <a:blip r:embed="rId2"/>
            <a:stretch>
              <a:fillRect l="0" t="-216567" r="0" b="0"/>
            </a:stretch>
          </a:blipFill>
        </p:spPr>
      </p:sp>
      <p:grpSp>
        <p:nvGrpSpPr>
          <p:cNvPr name="Group 27" id="27"/>
          <p:cNvGrpSpPr/>
          <p:nvPr/>
        </p:nvGrpSpPr>
        <p:grpSpPr>
          <a:xfrm rot="0">
            <a:off x="1279436" y="6718507"/>
            <a:ext cx="14648947" cy="3298724"/>
            <a:chOff x="0" y="0"/>
            <a:chExt cx="3858159" cy="868800"/>
          </a:xfrm>
        </p:grpSpPr>
        <p:sp>
          <p:nvSpPr>
            <p:cNvPr name="Freeform 28" id="28"/>
            <p:cNvSpPr/>
            <p:nvPr/>
          </p:nvSpPr>
          <p:spPr>
            <a:xfrm flipH="false" flipV="false" rot="0">
              <a:off x="0" y="0"/>
              <a:ext cx="3858159" cy="868800"/>
            </a:xfrm>
            <a:custGeom>
              <a:avLst/>
              <a:gdLst/>
              <a:ahLst/>
              <a:cxnLst/>
              <a:rect r="r" b="b" t="t" l="l"/>
              <a:pathLst>
                <a:path h="868800" w="3858159">
                  <a:moveTo>
                    <a:pt x="7399" y="0"/>
                  </a:moveTo>
                  <a:lnTo>
                    <a:pt x="3850760" y="0"/>
                  </a:lnTo>
                  <a:cubicBezTo>
                    <a:pt x="3852722" y="0"/>
                    <a:pt x="3854604" y="780"/>
                    <a:pt x="3855992" y="2167"/>
                  </a:cubicBezTo>
                  <a:cubicBezTo>
                    <a:pt x="3857379" y="3555"/>
                    <a:pt x="3858159" y="5437"/>
                    <a:pt x="3858159" y="7399"/>
                  </a:cubicBezTo>
                  <a:lnTo>
                    <a:pt x="3858159" y="861401"/>
                  </a:lnTo>
                  <a:cubicBezTo>
                    <a:pt x="3858159" y="863363"/>
                    <a:pt x="3857379" y="865245"/>
                    <a:pt x="3855992" y="866633"/>
                  </a:cubicBezTo>
                  <a:cubicBezTo>
                    <a:pt x="3854604" y="868020"/>
                    <a:pt x="3852722" y="868800"/>
                    <a:pt x="3850760" y="868800"/>
                  </a:cubicBezTo>
                  <a:lnTo>
                    <a:pt x="7399" y="868800"/>
                  </a:lnTo>
                  <a:cubicBezTo>
                    <a:pt x="5437" y="868800"/>
                    <a:pt x="3555" y="868020"/>
                    <a:pt x="2167" y="866633"/>
                  </a:cubicBezTo>
                  <a:cubicBezTo>
                    <a:pt x="780" y="865245"/>
                    <a:pt x="0" y="863363"/>
                    <a:pt x="0" y="861401"/>
                  </a:cubicBezTo>
                  <a:lnTo>
                    <a:pt x="0" y="7399"/>
                  </a:lnTo>
                  <a:cubicBezTo>
                    <a:pt x="0" y="5437"/>
                    <a:pt x="780" y="3555"/>
                    <a:pt x="2167" y="2167"/>
                  </a:cubicBezTo>
                  <a:cubicBezTo>
                    <a:pt x="3555" y="780"/>
                    <a:pt x="5437" y="0"/>
                    <a:pt x="7399" y="0"/>
                  </a:cubicBezTo>
                  <a:close/>
                </a:path>
              </a:pathLst>
            </a:custGeom>
            <a:solidFill>
              <a:srgbClr val="47C5FB"/>
            </a:solidFill>
          </p:spPr>
        </p:sp>
        <p:sp>
          <p:nvSpPr>
            <p:cNvPr name="TextBox 29" id="29"/>
            <p:cNvSpPr txBox="true"/>
            <p:nvPr/>
          </p:nvSpPr>
          <p:spPr>
            <a:xfrm>
              <a:off x="0" y="-38100"/>
              <a:ext cx="3858159" cy="906900"/>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1690118" y="6394105"/>
            <a:ext cx="2772169" cy="685553"/>
            <a:chOff x="0" y="0"/>
            <a:chExt cx="1013291" cy="250585"/>
          </a:xfrm>
        </p:grpSpPr>
        <p:sp>
          <p:nvSpPr>
            <p:cNvPr name="Freeform 31" id="31"/>
            <p:cNvSpPr/>
            <p:nvPr/>
          </p:nvSpPr>
          <p:spPr>
            <a:xfrm flipH="false" flipV="false" rot="0">
              <a:off x="0" y="0"/>
              <a:ext cx="1013291" cy="250585"/>
            </a:xfrm>
            <a:custGeom>
              <a:avLst/>
              <a:gdLst/>
              <a:ahLst/>
              <a:cxnLst/>
              <a:rect r="r" b="b" t="t" l="l"/>
              <a:pathLst>
                <a:path h="250585" w="1013291">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solidFill>
              <a:srgbClr val="FFFFFF"/>
            </a:solidFill>
            <a:ln cap="rnd">
              <a:noFill/>
              <a:prstDash val="solid"/>
              <a:round/>
            </a:ln>
          </p:spPr>
        </p:sp>
        <p:sp>
          <p:nvSpPr>
            <p:cNvPr name="TextBox 32" id="32"/>
            <p:cNvSpPr txBox="true"/>
            <p:nvPr/>
          </p:nvSpPr>
          <p:spPr>
            <a:xfrm>
              <a:off x="0" y="-66675"/>
              <a:ext cx="1013291" cy="317260"/>
            </a:xfrm>
            <a:prstGeom prst="rect">
              <a:avLst/>
            </a:prstGeom>
          </p:spPr>
          <p:txBody>
            <a:bodyPr anchor="ctr" rtlCol="false" tIns="0" lIns="0" bIns="0" rIns="0"/>
            <a:lstStyle/>
            <a:p>
              <a:pPr algn="ctr" marL="0" indent="0" lvl="0">
                <a:lnSpc>
                  <a:spcPts val="3480"/>
                </a:lnSpc>
                <a:spcBef>
                  <a:spcPct val="0"/>
                </a:spcBef>
              </a:pPr>
              <a:r>
                <a:rPr lang="en-US" sz="2486">
                  <a:solidFill>
                    <a:srgbClr val="000000"/>
                  </a:solidFill>
                  <a:latin typeface="Poppins Bold"/>
                </a:rPr>
                <a:t>Question 05</a:t>
              </a:r>
            </a:p>
          </p:txBody>
        </p:sp>
      </p:grpSp>
      <p:grpSp>
        <p:nvGrpSpPr>
          <p:cNvPr name="Group 33" id="33"/>
          <p:cNvGrpSpPr/>
          <p:nvPr/>
        </p:nvGrpSpPr>
        <p:grpSpPr>
          <a:xfrm rot="0">
            <a:off x="5346932" y="6394105"/>
            <a:ext cx="2772169" cy="685553"/>
            <a:chOff x="0" y="0"/>
            <a:chExt cx="1013291" cy="250585"/>
          </a:xfrm>
        </p:grpSpPr>
        <p:sp>
          <p:nvSpPr>
            <p:cNvPr name="Freeform 34" id="34"/>
            <p:cNvSpPr/>
            <p:nvPr/>
          </p:nvSpPr>
          <p:spPr>
            <a:xfrm flipH="false" flipV="false" rot="0">
              <a:off x="0" y="0"/>
              <a:ext cx="1013291" cy="250585"/>
            </a:xfrm>
            <a:custGeom>
              <a:avLst/>
              <a:gdLst/>
              <a:ahLst/>
              <a:cxnLst/>
              <a:rect r="r" b="b" t="t" l="l"/>
              <a:pathLst>
                <a:path h="250585" w="1013291">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solidFill>
              <a:srgbClr val="FFFFFF"/>
            </a:solidFill>
            <a:ln cap="rnd">
              <a:noFill/>
              <a:prstDash val="solid"/>
              <a:round/>
            </a:ln>
          </p:spPr>
        </p:sp>
        <p:sp>
          <p:nvSpPr>
            <p:cNvPr name="TextBox 35" id="35"/>
            <p:cNvSpPr txBox="true"/>
            <p:nvPr/>
          </p:nvSpPr>
          <p:spPr>
            <a:xfrm>
              <a:off x="0" y="-66675"/>
              <a:ext cx="1013291" cy="317260"/>
            </a:xfrm>
            <a:prstGeom prst="rect">
              <a:avLst/>
            </a:prstGeom>
          </p:spPr>
          <p:txBody>
            <a:bodyPr anchor="ctr" rtlCol="false" tIns="0" lIns="0" bIns="0" rIns="0"/>
            <a:lstStyle/>
            <a:p>
              <a:pPr algn="ctr" marL="0" indent="0" lvl="0">
                <a:lnSpc>
                  <a:spcPts val="3480"/>
                </a:lnSpc>
                <a:spcBef>
                  <a:spcPct val="0"/>
                </a:spcBef>
              </a:pPr>
              <a:r>
                <a:rPr lang="en-US" sz="2486">
                  <a:solidFill>
                    <a:srgbClr val="000000"/>
                  </a:solidFill>
                  <a:latin typeface="Poppins Bold"/>
                </a:rPr>
                <a:t>Question 06</a:t>
              </a:r>
            </a:p>
          </p:txBody>
        </p:sp>
      </p:grpSp>
      <p:grpSp>
        <p:nvGrpSpPr>
          <p:cNvPr name="Group 36" id="36"/>
          <p:cNvGrpSpPr/>
          <p:nvPr/>
        </p:nvGrpSpPr>
        <p:grpSpPr>
          <a:xfrm rot="0">
            <a:off x="9003746" y="6394105"/>
            <a:ext cx="2670160" cy="685553"/>
            <a:chOff x="0" y="0"/>
            <a:chExt cx="976004" cy="250585"/>
          </a:xfrm>
        </p:grpSpPr>
        <p:sp>
          <p:nvSpPr>
            <p:cNvPr name="Freeform 37" id="37"/>
            <p:cNvSpPr/>
            <p:nvPr/>
          </p:nvSpPr>
          <p:spPr>
            <a:xfrm flipH="false" flipV="false" rot="0">
              <a:off x="0" y="0"/>
              <a:ext cx="976004" cy="250585"/>
            </a:xfrm>
            <a:custGeom>
              <a:avLst/>
              <a:gdLst/>
              <a:ahLst/>
              <a:cxnLst/>
              <a:rect r="r" b="b" t="t" l="l"/>
              <a:pathLst>
                <a:path h="250585" w="976004">
                  <a:moveTo>
                    <a:pt x="125293" y="0"/>
                  </a:moveTo>
                  <a:lnTo>
                    <a:pt x="850712" y="0"/>
                  </a:lnTo>
                  <a:cubicBezTo>
                    <a:pt x="883941" y="0"/>
                    <a:pt x="915810" y="13200"/>
                    <a:pt x="939307" y="36697"/>
                  </a:cubicBezTo>
                  <a:cubicBezTo>
                    <a:pt x="962804" y="60194"/>
                    <a:pt x="976004" y="92063"/>
                    <a:pt x="976004" y="125293"/>
                  </a:cubicBezTo>
                  <a:lnTo>
                    <a:pt x="976004" y="125293"/>
                  </a:lnTo>
                  <a:cubicBezTo>
                    <a:pt x="976004" y="158522"/>
                    <a:pt x="962804" y="190391"/>
                    <a:pt x="939307" y="213888"/>
                  </a:cubicBezTo>
                  <a:cubicBezTo>
                    <a:pt x="915810" y="237385"/>
                    <a:pt x="883941" y="250585"/>
                    <a:pt x="850712"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solidFill>
              <a:srgbClr val="FFFFFF"/>
            </a:solidFill>
            <a:ln cap="rnd">
              <a:noFill/>
              <a:prstDash val="solid"/>
              <a:round/>
            </a:ln>
          </p:spPr>
        </p:sp>
        <p:sp>
          <p:nvSpPr>
            <p:cNvPr name="TextBox 38" id="38"/>
            <p:cNvSpPr txBox="true"/>
            <p:nvPr/>
          </p:nvSpPr>
          <p:spPr>
            <a:xfrm>
              <a:off x="0" y="-66675"/>
              <a:ext cx="976004" cy="317260"/>
            </a:xfrm>
            <a:prstGeom prst="rect">
              <a:avLst/>
            </a:prstGeom>
          </p:spPr>
          <p:txBody>
            <a:bodyPr anchor="ctr" rtlCol="false" tIns="0" lIns="0" bIns="0" rIns="0"/>
            <a:lstStyle/>
            <a:p>
              <a:pPr algn="ctr" marL="0" indent="0" lvl="0">
                <a:lnSpc>
                  <a:spcPts val="3480"/>
                </a:lnSpc>
                <a:spcBef>
                  <a:spcPct val="0"/>
                </a:spcBef>
              </a:pPr>
              <a:r>
                <a:rPr lang="en-US" sz="2486">
                  <a:solidFill>
                    <a:srgbClr val="000000"/>
                  </a:solidFill>
                  <a:latin typeface="Poppins Bold"/>
                </a:rPr>
                <a:t>Question 07</a:t>
              </a:r>
            </a:p>
          </p:txBody>
        </p:sp>
      </p:grpSp>
      <p:sp>
        <p:nvSpPr>
          <p:cNvPr name="TextBox 39" id="39"/>
          <p:cNvSpPr txBox="true"/>
          <p:nvPr/>
        </p:nvSpPr>
        <p:spPr>
          <a:xfrm rot="0">
            <a:off x="1745454" y="7222533"/>
            <a:ext cx="2661498" cy="1186379"/>
          </a:xfrm>
          <a:prstGeom prst="rect">
            <a:avLst/>
          </a:prstGeom>
        </p:spPr>
        <p:txBody>
          <a:bodyPr anchor="t" rtlCol="false" tIns="0" lIns="0" bIns="0" rIns="0">
            <a:spAutoFit/>
          </a:bodyPr>
          <a:lstStyle/>
          <a:p>
            <a:pPr algn="ctr">
              <a:lnSpc>
                <a:spcPts val="2334"/>
              </a:lnSpc>
            </a:pPr>
            <a:r>
              <a:rPr lang="en-US" sz="1667" spc="-33">
                <a:solidFill>
                  <a:srgbClr val="FDFDFD"/>
                </a:solidFill>
                <a:latin typeface="Poppins"/>
              </a:rPr>
              <a:t>What are the most frequent types of crashes?</a:t>
            </a:r>
          </a:p>
          <a:p>
            <a:pPr algn="ctr" marL="0" indent="0" lvl="0">
              <a:lnSpc>
                <a:spcPts val="2334"/>
              </a:lnSpc>
              <a:spcBef>
                <a:spcPct val="0"/>
              </a:spcBef>
            </a:pPr>
          </a:p>
        </p:txBody>
      </p:sp>
      <p:sp>
        <p:nvSpPr>
          <p:cNvPr name="TextBox 40" id="40"/>
          <p:cNvSpPr txBox="true"/>
          <p:nvPr/>
        </p:nvSpPr>
        <p:spPr>
          <a:xfrm rot="0">
            <a:off x="5433750" y="7222533"/>
            <a:ext cx="2661498" cy="891104"/>
          </a:xfrm>
          <a:prstGeom prst="rect">
            <a:avLst/>
          </a:prstGeom>
        </p:spPr>
        <p:txBody>
          <a:bodyPr anchor="t" rtlCol="false" tIns="0" lIns="0" bIns="0" rIns="0">
            <a:spAutoFit/>
          </a:bodyPr>
          <a:lstStyle/>
          <a:p>
            <a:pPr algn="ctr">
              <a:lnSpc>
                <a:spcPts val="2334"/>
              </a:lnSpc>
            </a:pPr>
            <a:r>
              <a:rPr lang="en-US" sz="1667" spc="-33">
                <a:solidFill>
                  <a:srgbClr val="FDFDFD"/>
                </a:solidFill>
                <a:latin typeface="Poppins"/>
              </a:rPr>
              <a:t>What is the distribution of crash severity levels?</a:t>
            </a:r>
          </a:p>
          <a:p>
            <a:pPr algn="ctr" marL="0" indent="0" lvl="0">
              <a:lnSpc>
                <a:spcPts val="2334"/>
              </a:lnSpc>
              <a:spcBef>
                <a:spcPct val="0"/>
              </a:spcBef>
            </a:pPr>
          </a:p>
        </p:txBody>
      </p:sp>
      <p:sp>
        <p:nvSpPr>
          <p:cNvPr name="TextBox 41" id="41"/>
          <p:cNvSpPr txBox="true"/>
          <p:nvPr/>
        </p:nvSpPr>
        <p:spPr>
          <a:xfrm rot="0">
            <a:off x="9124113" y="7222533"/>
            <a:ext cx="2661498" cy="1186379"/>
          </a:xfrm>
          <a:prstGeom prst="rect">
            <a:avLst/>
          </a:prstGeom>
        </p:spPr>
        <p:txBody>
          <a:bodyPr anchor="t" rtlCol="false" tIns="0" lIns="0" bIns="0" rIns="0">
            <a:spAutoFit/>
          </a:bodyPr>
          <a:lstStyle/>
          <a:p>
            <a:pPr algn="ctr">
              <a:lnSpc>
                <a:spcPts val="2334"/>
              </a:lnSpc>
            </a:pPr>
            <a:r>
              <a:rPr lang="en-US" sz="1667" spc="-33">
                <a:solidFill>
                  <a:srgbClr val="FDFDFD"/>
                </a:solidFill>
                <a:latin typeface="Poppins"/>
              </a:rPr>
              <a:t>What types of vehicles are most commonly involved in crashes?</a:t>
            </a:r>
          </a:p>
          <a:p>
            <a:pPr algn="ctr" marL="0" indent="0" lvl="0">
              <a:lnSpc>
                <a:spcPts val="2334"/>
              </a:lnSpc>
              <a:spcBef>
                <a:spcPct val="0"/>
              </a:spcBef>
            </a:pPr>
          </a:p>
        </p:txBody>
      </p:sp>
      <p:grpSp>
        <p:nvGrpSpPr>
          <p:cNvPr name="Group 42" id="42"/>
          <p:cNvGrpSpPr/>
          <p:nvPr/>
        </p:nvGrpSpPr>
        <p:grpSpPr>
          <a:xfrm rot="0">
            <a:off x="12810467" y="2752604"/>
            <a:ext cx="2670160" cy="685553"/>
            <a:chOff x="0" y="0"/>
            <a:chExt cx="976004" cy="250585"/>
          </a:xfrm>
        </p:grpSpPr>
        <p:sp>
          <p:nvSpPr>
            <p:cNvPr name="Freeform 43" id="43"/>
            <p:cNvSpPr/>
            <p:nvPr/>
          </p:nvSpPr>
          <p:spPr>
            <a:xfrm flipH="false" flipV="false" rot="0">
              <a:off x="0" y="0"/>
              <a:ext cx="976004" cy="250585"/>
            </a:xfrm>
            <a:custGeom>
              <a:avLst/>
              <a:gdLst/>
              <a:ahLst/>
              <a:cxnLst/>
              <a:rect r="r" b="b" t="t" l="l"/>
              <a:pathLst>
                <a:path h="250585" w="976004">
                  <a:moveTo>
                    <a:pt x="125293" y="0"/>
                  </a:moveTo>
                  <a:lnTo>
                    <a:pt x="850712" y="0"/>
                  </a:lnTo>
                  <a:cubicBezTo>
                    <a:pt x="883941" y="0"/>
                    <a:pt x="915810" y="13200"/>
                    <a:pt x="939307" y="36697"/>
                  </a:cubicBezTo>
                  <a:cubicBezTo>
                    <a:pt x="962804" y="60194"/>
                    <a:pt x="976004" y="92063"/>
                    <a:pt x="976004" y="125293"/>
                  </a:cubicBezTo>
                  <a:lnTo>
                    <a:pt x="976004" y="125293"/>
                  </a:lnTo>
                  <a:cubicBezTo>
                    <a:pt x="976004" y="158522"/>
                    <a:pt x="962804" y="190391"/>
                    <a:pt x="939307" y="213888"/>
                  </a:cubicBezTo>
                  <a:cubicBezTo>
                    <a:pt x="915810" y="237385"/>
                    <a:pt x="883941" y="250585"/>
                    <a:pt x="850712"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solidFill>
              <a:srgbClr val="FFFFFF"/>
            </a:solidFill>
            <a:ln cap="rnd">
              <a:noFill/>
              <a:prstDash val="solid"/>
              <a:round/>
            </a:ln>
          </p:spPr>
        </p:sp>
        <p:sp>
          <p:nvSpPr>
            <p:cNvPr name="TextBox 44" id="44"/>
            <p:cNvSpPr txBox="true"/>
            <p:nvPr/>
          </p:nvSpPr>
          <p:spPr>
            <a:xfrm>
              <a:off x="0" y="-66675"/>
              <a:ext cx="976004" cy="317260"/>
            </a:xfrm>
            <a:prstGeom prst="rect">
              <a:avLst/>
            </a:prstGeom>
          </p:spPr>
          <p:txBody>
            <a:bodyPr anchor="ctr" rtlCol="false" tIns="0" lIns="0" bIns="0" rIns="0"/>
            <a:lstStyle/>
            <a:p>
              <a:pPr algn="ctr" marL="0" indent="0" lvl="0">
                <a:lnSpc>
                  <a:spcPts val="3480"/>
                </a:lnSpc>
                <a:spcBef>
                  <a:spcPct val="0"/>
                </a:spcBef>
              </a:pPr>
              <a:r>
                <a:rPr lang="en-US" sz="2486">
                  <a:solidFill>
                    <a:srgbClr val="000000"/>
                  </a:solidFill>
                  <a:latin typeface="Poppins Bold"/>
                </a:rPr>
                <a:t>Question 04</a:t>
              </a:r>
            </a:p>
          </p:txBody>
        </p:sp>
      </p:grpSp>
      <p:grpSp>
        <p:nvGrpSpPr>
          <p:cNvPr name="Group 45" id="45"/>
          <p:cNvGrpSpPr/>
          <p:nvPr/>
        </p:nvGrpSpPr>
        <p:grpSpPr>
          <a:xfrm rot="0">
            <a:off x="12810467" y="6362829"/>
            <a:ext cx="2670160" cy="685553"/>
            <a:chOff x="0" y="0"/>
            <a:chExt cx="976004" cy="250585"/>
          </a:xfrm>
        </p:grpSpPr>
        <p:sp>
          <p:nvSpPr>
            <p:cNvPr name="Freeform 46" id="46"/>
            <p:cNvSpPr/>
            <p:nvPr/>
          </p:nvSpPr>
          <p:spPr>
            <a:xfrm flipH="false" flipV="false" rot="0">
              <a:off x="0" y="0"/>
              <a:ext cx="976004" cy="250585"/>
            </a:xfrm>
            <a:custGeom>
              <a:avLst/>
              <a:gdLst/>
              <a:ahLst/>
              <a:cxnLst/>
              <a:rect r="r" b="b" t="t" l="l"/>
              <a:pathLst>
                <a:path h="250585" w="976004">
                  <a:moveTo>
                    <a:pt x="125293" y="0"/>
                  </a:moveTo>
                  <a:lnTo>
                    <a:pt x="850712" y="0"/>
                  </a:lnTo>
                  <a:cubicBezTo>
                    <a:pt x="883941" y="0"/>
                    <a:pt x="915810" y="13200"/>
                    <a:pt x="939307" y="36697"/>
                  </a:cubicBezTo>
                  <a:cubicBezTo>
                    <a:pt x="962804" y="60194"/>
                    <a:pt x="976004" y="92063"/>
                    <a:pt x="976004" y="125293"/>
                  </a:cubicBezTo>
                  <a:lnTo>
                    <a:pt x="976004" y="125293"/>
                  </a:lnTo>
                  <a:cubicBezTo>
                    <a:pt x="976004" y="158522"/>
                    <a:pt x="962804" y="190391"/>
                    <a:pt x="939307" y="213888"/>
                  </a:cubicBezTo>
                  <a:cubicBezTo>
                    <a:pt x="915810" y="237385"/>
                    <a:pt x="883941" y="250585"/>
                    <a:pt x="850712"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solidFill>
              <a:srgbClr val="FFFFFF"/>
            </a:solidFill>
            <a:ln cap="rnd">
              <a:noFill/>
              <a:prstDash val="solid"/>
              <a:round/>
            </a:ln>
          </p:spPr>
        </p:sp>
        <p:sp>
          <p:nvSpPr>
            <p:cNvPr name="TextBox 47" id="47"/>
            <p:cNvSpPr txBox="true"/>
            <p:nvPr/>
          </p:nvSpPr>
          <p:spPr>
            <a:xfrm>
              <a:off x="0" y="-66675"/>
              <a:ext cx="976004" cy="317260"/>
            </a:xfrm>
            <a:prstGeom prst="rect">
              <a:avLst/>
            </a:prstGeom>
          </p:spPr>
          <p:txBody>
            <a:bodyPr anchor="ctr" rtlCol="false" tIns="0" lIns="0" bIns="0" rIns="0"/>
            <a:lstStyle/>
            <a:p>
              <a:pPr algn="ctr" marL="0" indent="0" lvl="0">
                <a:lnSpc>
                  <a:spcPts val="3480"/>
                </a:lnSpc>
                <a:spcBef>
                  <a:spcPct val="0"/>
                </a:spcBef>
              </a:pPr>
              <a:r>
                <a:rPr lang="en-US" sz="2486">
                  <a:solidFill>
                    <a:srgbClr val="000000"/>
                  </a:solidFill>
                  <a:latin typeface="Poppins Bold"/>
                </a:rPr>
                <a:t>Question 08</a:t>
              </a:r>
            </a:p>
          </p:txBody>
        </p:sp>
      </p:grpSp>
      <p:sp>
        <p:nvSpPr>
          <p:cNvPr name="TextBox 48" id="48"/>
          <p:cNvSpPr txBox="true"/>
          <p:nvPr/>
        </p:nvSpPr>
        <p:spPr>
          <a:xfrm rot="0">
            <a:off x="12810467" y="3595300"/>
            <a:ext cx="2661498" cy="1481654"/>
          </a:xfrm>
          <a:prstGeom prst="rect">
            <a:avLst/>
          </a:prstGeom>
        </p:spPr>
        <p:txBody>
          <a:bodyPr anchor="t" rtlCol="false" tIns="0" lIns="0" bIns="0" rIns="0">
            <a:spAutoFit/>
          </a:bodyPr>
          <a:lstStyle/>
          <a:p>
            <a:pPr algn="ctr">
              <a:lnSpc>
                <a:spcPts val="2334"/>
              </a:lnSpc>
            </a:pPr>
            <a:r>
              <a:rPr lang="en-US" sz="1667" spc="-33">
                <a:solidFill>
                  <a:srgbClr val="FDFDFD"/>
                </a:solidFill>
                <a:latin typeface="Poppins"/>
              </a:rPr>
              <a:t>How do crash rates per capita differ between municipalities?</a:t>
            </a:r>
          </a:p>
          <a:p>
            <a:pPr algn="ctr">
              <a:lnSpc>
                <a:spcPts val="2334"/>
              </a:lnSpc>
            </a:pPr>
          </a:p>
          <a:p>
            <a:pPr algn="ctr" marL="0" indent="0" lvl="0">
              <a:lnSpc>
                <a:spcPts val="2334"/>
              </a:lnSpc>
              <a:spcBef>
                <a:spcPct val="0"/>
              </a:spcBef>
            </a:pPr>
          </a:p>
        </p:txBody>
      </p:sp>
      <p:sp>
        <p:nvSpPr>
          <p:cNvPr name="TextBox 49" id="49"/>
          <p:cNvSpPr txBox="true"/>
          <p:nvPr/>
        </p:nvSpPr>
        <p:spPr>
          <a:xfrm rot="0">
            <a:off x="12810467" y="7222533"/>
            <a:ext cx="2661498" cy="891104"/>
          </a:xfrm>
          <a:prstGeom prst="rect">
            <a:avLst/>
          </a:prstGeom>
        </p:spPr>
        <p:txBody>
          <a:bodyPr anchor="t" rtlCol="false" tIns="0" lIns="0" bIns="0" rIns="0">
            <a:spAutoFit/>
          </a:bodyPr>
          <a:lstStyle/>
          <a:p>
            <a:pPr algn="ctr">
              <a:lnSpc>
                <a:spcPts val="2334"/>
              </a:lnSpc>
            </a:pPr>
            <a:r>
              <a:rPr lang="en-US" sz="1667" spc="-33">
                <a:solidFill>
                  <a:srgbClr val="FDFDFD"/>
                </a:solidFill>
                <a:latin typeface="Poppins"/>
              </a:rPr>
              <a:t>Do crashes correlate with specific street locations?</a:t>
            </a:r>
          </a:p>
          <a:p>
            <a:pPr algn="ctr" marL="0" indent="0" lvl="0">
              <a:lnSpc>
                <a:spcPts val="2334"/>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47C5FB"/>
        </a:solidFill>
      </p:bgPr>
    </p:bg>
    <p:spTree>
      <p:nvGrpSpPr>
        <p:cNvPr id="1" name=""/>
        <p:cNvGrpSpPr/>
        <p:nvPr/>
      </p:nvGrpSpPr>
      <p:grpSpPr>
        <a:xfrm>
          <a:off x="0" y="0"/>
          <a:ext cx="0" cy="0"/>
          <a:chOff x="0" y="0"/>
          <a:chExt cx="0" cy="0"/>
        </a:xfrm>
      </p:grpSpPr>
      <p:sp>
        <p:nvSpPr>
          <p:cNvPr name="Freeform 2" id="2"/>
          <p:cNvSpPr/>
          <p:nvPr/>
        </p:nvSpPr>
        <p:spPr>
          <a:xfrm flipH="false" flipV="false" rot="0">
            <a:off x="232204" y="7686324"/>
            <a:ext cx="5841799" cy="1153755"/>
          </a:xfrm>
          <a:custGeom>
            <a:avLst/>
            <a:gdLst/>
            <a:ahLst/>
            <a:cxnLst/>
            <a:rect r="r" b="b" t="t" l="l"/>
            <a:pathLst>
              <a:path h="1153755" w="5841799">
                <a:moveTo>
                  <a:pt x="0" y="0"/>
                </a:moveTo>
                <a:lnTo>
                  <a:pt x="5841799" y="0"/>
                </a:lnTo>
                <a:lnTo>
                  <a:pt x="5841799" y="1153755"/>
                </a:lnTo>
                <a:lnTo>
                  <a:pt x="0" y="1153755"/>
                </a:lnTo>
                <a:lnTo>
                  <a:pt x="0" y="0"/>
                </a:lnTo>
                <a:close/>
              </a:path>
            </a:pathLst>
          </a:custGeom>
          <a:blipFill>
            <a:blip r:embed="rId2"/>
            <a:stretch>
              <a:fillRect l="0" t="0" r="0" b="0"/>
            </a:stretch>
          </a:blipFill>
        </p:spPr>
      </p:sp>
      <p:sp>
        <p:nvSpPr>
          <p:cNvPr name="Freeform 3" id="3"/>
          <p:cNvSpPr/>
          <p:nvPr/>
        </p:nvSpPr>
        <p:spPr>
          <a:xfrm flipH="false" flipV="false" rot="0">
            <a:off x="6224860" y="7686324"/>
            <a:ext cx="5841799" cy="1153755"/>
          </a:xfrm>
          <a:custGeom>
            <a:avLst/>
            <a:gdLst/>
            <a:ahLst/>
            <a:cxnLst/>
            <a:rect r="r" b="b" t="t" l="l"/>
            <a:pathLst>
              <a:path h="1153755" w="5841799">
                <a:moveTo>
                  <a:pt x="0" y="0"/>
                </a:moveTo>
                <a:lnTo>
                  <a:pt x="5841799" y="0"/>
                </a:lnTo>
                <a:lnTo>
                  <a:pt x="5841799" y="1153755"/>
                </a:lnTo>
                <a:lnTo>
                  <a:pt x="0" y="1153755"/>
                </a:lnTo>
                <a:lnTo>
                  <a:pt x="0" y="0"/>
                </a:lnTo>
                <a:close/>
              </a:path>
            </a:pathLst>
          </a:custGeom>
          <a:blipFill>
            <a:blip r:embed="rId2"/>
            <a:stretch>
              <a:fillRect l="0" t="0" r="0" b="0"/>
            </a:stretch>
          </a:blipFill>
        </p:spPr>
      </p:sp>
      <p:sp>
        <p:nvSpPr>
          <p:cNvPr name="Freeform 4" id="4"/>
          <p:cNvSpPr/>
          <p:nvPr/>
        </p:nvSpPr>
        <p:spPr>
          <a:xfrm flipH="false" flipV="false" rot="0">
            <a:off x="12213997" y="7686324"/>
            <a:ext cx="5841799" cy="1153755"/>
          </a:xfrm>
          <a:custGeom>
            <a:avLst/>
            <a:gdLst/>
            <a:ahLst/>
            <a:cxnLst/>
            <a:rect r="r" b="b" t="t" l="l"/>
            <a:pathLst>
              <a:path h="1153755" w="5841799">
                <a:moveTo>
                  <a:pt x="0" y="0"/>
                </a:moveTo>
                <a:lnTo>
                  <a:pt x="5841799" y="0"/>
                </a:lnTo>
                <a:lnTo>
                  <a:pt x="5841799" y="1153755"/>
                </a:lnTo>
                <a:lnTo>
                  <a:pt x="0" y="1153755"/>
                </a:lnTo>
                <a:lnTo>
                  <a:pt x="0" y="0"/>
                </a:lnTo>
                <a:close/>
              </a:path>
            </a:pathLst>
          </a:custGeom>
          <a:blipFill>
            <a:blip r:embed="rId2"/>
            <a:stretch>
              <a:fillRect l="0" t="0" r="0" b="0"/>
            </a:stretch>
          </a:blipFill>
        </p:spPr>
      </p:sp>
      <p:grpSp>
        <p:nvGrpSpPr>
          <p:cNvPr name="Group 5" id="5"/>
          <p:cNvGrpSpPr/>
          <p:nvPr/>
        </p:nvGrpSpPr>
        <p:grpSpPr>
          <a:xfrm rot="0">
            <a:off x="12213997" y="3298645"/>
            <a:ext cx="5841799" cy="6422179"/>
            <a:chOff x="0" y="0"/>
            <a:chExt cx="1554321" cy="1708742"/>
          </a:xfrm>
        </p:grpSpPr>
        <p:sp>
          <p:nvSpPr>
            <p:cNvPr name="Freeform 6" id="6"/>
            <p:cNvSpPr/>
            <p:nvPr/>
          </p:nvSpPr>
          <p:spPr>
            <a:xfrm flipH="false" flipV="false" rot="0">
              <a:off x="0" y="0"/>
              <a:ext cx="1554321" cy="1708742"/>
            </a:xfrm>
            <a:custGeom>
              <a:avLst/>
              <a:gdLst/>
              <a:ahLst/>
              <a:cxnLst/>
              <a:rect r="r" b="b" t="t" l="l"/>
              <a:pathLst>
                <a:path h="1708742" w="1554321">
                  <a:moveTo>
                    <a:pt x="58312" y="0"/>
                  </a:moveTo>
                  <a:lnTo>
                    <a:pt x="1496009" y="0"/>
                  </a:lnTo>
                  <a:cubicBezTo>
                    <a:pt x="1511474" y="0"/>
                    <a:pt x="1526306" y="6144"/>
                    <a:pt x="1537241" y="17079"/>
                  </a:cubicBezTo>
                  <a:cubicBezTo>
                    <a:pt x="1548177" y="28015"/>
                    <a:pt x="1554321" y="42846"/>
                    <a:pt x="1554321" y="58312"/>
                  </a:cubicBezTo>
                  <a:lnTo>
                    <a:pt x="1554321" y="1650430"/>
                  </a:lnTo>
                  <a:cubicBezTo>
                    <a:pt x="1554321" y="1665895"/>
                    <a:pt x="1548177" y="1680727"/>
                    <a:pt x="1537241" y="1691663"/>
                  </a:cubicBezTo>
                  <a:cubicBezTo>
                    <a:pt x="1526306" y="1702598"/>
                    <a:pt x="1511474" y="1708742"/>
                    <a:pt x="1496009" y="1708742"/>
                  </a:cubicBezTo>
                  <a:lnTo>
                    <a:pt x="58312" y="1708742"/>
                  </a:lnTo>
                  <a:cubicBezTo>
                    <a:pt x="42846" y="1708742"/>
                    <a:pt x="28015" y="1702598"/>
                    <a:pt x="17079" y="1691663"/>
                  </a:cubicBezTo>
                  <a:cubicBezTo>
                    <a:pt x="6144" y="1680727"/>
                    <a:pt x="0" y="1665895"/>
                    <a:pt x="0" y="1650430"/>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name="TextBox 7" id="7"/>
            <p:cNvSpPr txBox="true"/>
            <p:nvPr/>
          </p:nvSpPr>
          <p:spPr>
            <a:xfrm>
              <a:off x="0" y="-38100"/>
              <a:ext cx="1554321" cy="1746842"/>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8" id="8"/>
          <p:cNvGrpSpPr/>
          <p:nvPr/>
        </p:nvGrpSpPr>
        <p:grpSpPr>
          <a:xfrm rot="0">
            <a:off x="6224860" y="3298645"/>
            <a:ext cx="5841799" cy="6422179"/>
            <a:chOff x="0" y="0"/>
            <a:chExt cx="1554321" cy="1708742"/>
          </a:xfrm>
        </p:grpSpPr>
        <p:sp>
          <p:nvSpPr>
            <p:cNvPr name="Freeform 9" id="9"/>
            <p:cNvSpPr/>
            <p:nvPr/>
          </p:nvSpPr>
          <p:spPr>
            <a:xfrm flipH="false" flipV="false" rot="0">
              <a:off x="0" y="0"/>
              <a:ext cx="1554321" cy="1708742"/>
            </a:xfrm>
            <a:custGeom>
              <a:avLst/>
              <a:gdLst/>
              <a:ahLst/>
              <a:cxnLst/>
              <a:rect r="r" b="b" t="t" l="l"/>
              <a:pathLst>
                <a:path h="1708742" w="1554321">
                  <a:moveTo>
                    <a:pt x="58312" y="0"/>
                  </a:moveTo>
                  <a:lnTo>
                    <a:pt x="1496009" y="0"/>
                  </a:lnTo>
                  <a:cubicBezTo>
                    <a:pt x="1511474" y="0"/>
                    <a:pt x="1526306" y="6144"/>
                    <a:pt x="1537241" y="17079"/>
                  </a:cubicBezTo>
                  <a:cubicBezTo>
                    <a:pt x="1548177" y="28015"/>
                    <a:pt x="1554321" y="42846"/>
                    <a:pt x="1554321" y="58312"/>
                  </a:cubicBezTo>
                  <a:lnTo>
                    <a:pt x="1554321" y="1650430"/>
                  </a:lnTo>
                  <a:cubicBezTo>
                    <a:pt x="1554321" y="1665895"/>
                    <a:pt x="1548177" y="1680727"/>
                    <a:pt x="1537241" y="1691663"/>
                  </a:cubicBezTo>
                  <a:cubicBezTo>
                    <a:pt x="1526306" y="1702598"/>
                    <a:pt x="1511474" y="1708742"/>
                    <a:pt x="1496009" y="1708742"/>
                  </a:cubicBezTo>
                  <a:lnTo>
                    <a:pt x="58312" y="1708742"/>
                  </a:lnTo>
                  <a:cubicBezTo>
                    <a:pt x="42846" y="1708742"/>
                    <a:pt x="28015" y="1702598"/>
                    <a:pt x="17079" y="1691663"/>
                  </a:cubicBezTo>
                  <a:cubicBezTo>
                    <a:pt x="6144" y="1680727"/>
                    <a:pt x="0" y="1665895"/>
                    <a:pt x="0" y="1650430"/>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name="TextBox 10" id="10"/>
            <p:cNvSpPr txBox="true"/>
            <p:nvPr/>
          </p:nvSpPr>
          <p:spPr>
            <a:xfrm>
              <a:off x="0" y="-38100"/>
              <a:ext cx="1554321" cy="1746842"/>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11" id="11"/>
          <p:cNvGrpSpPr/>
          <p:nvPr/>
        </p:nvGrpSpPr>
        <p:grpSpPr>
          <a:xfrm rot="0">
            <a:off x="232204" y="3298645"/>
            <a:ext cx="5841799" cy="6422179"/>
            <a:chOff x="0" y="0"/>
            <a:chExt cx="1554321" cy="1708742"/>
          </a:xfrm>
        </p:grpSpPr>
        <p:sp>
          <p:nvSpPr>
            <p:cNvPr name="Freeform 12" id="12"/>
            <p:cNvSpPr/>
            <p:nvPr/>
          </p:nvSpPr>
          <p:spPr>
            <a:xfrm flipH="false" flipV="false" rot="0">
              <a:off x="0" y="0"/>
              <a:ext cx="1554321" cy="1708742"/>
            </a:xfrm>
            <a:custGeom>
              <a:avLst/>
              <a:gdLst/>
              <a:ahLst/>
              <a:cxnLst/>
              <a:rect r="r" b="b" t="t" l="l"/>
              <a:pathLst>
                <a:path h="1708742" w="1554321">
                  <a:moveTo>
                    <a:pt x="58312" y="0"/>
                  </a:moveTo>
                  <a:lnTo>
                    <a:pt x="1496009" y="0"/>
                  </a:lnTo>
                  <a:cubicBezTo>
                    <a:pt x="1511474" y="0"/>
                    <a:pt x="1526306" y="6144"/>
                    <a:pt x="1537241" y="17079"/>
                  </a:cubicBezTo>
                  <a:cubicBezTo>
                    <a:pt x="1548177" y="28015"/>
                    <a:pt x="1554321" y="42846"/>
                    <a:pt x="1554321" y="58312"/>
                  </a:cubicBezTo>
                  <a:lnTo>
                    <a:pt x="1554321" y="1650430"/>
                  </a:lnTo>
                  <a:cubicBezTo>
                    <a:pt x="1554321" y="1665895"/>
                    <a:pt x="1548177" y="1680727"/>
                    <a:pt x="1537241" y="1691663"/>
                  </a:cubicBezTo>
                  <a:cubicBezTo>
                    <a:pt x="1526306" y="1702598"/>
                    <a:pt x="1511474" y="1708742"/>
                    <a:pt x="1496009" y="1708742"/>
                  </a:cubicBezTo>
                  <a:lnTo>
                    <a:pt x="58312" y="1708742"/>
                  </a:lnTo>
                  <a:cubicBezTo>
                    <a:pt x="42846" y="1708742"/>
                    <a:pt x="28015" y="1702598"/>
                    <a:pt x="17079" y="1691663"/>
                  </a:cubicBezTo>
                  <a:cubicBezTo>
                    <a:pt x="6144" y="1680727"/>
                    <a:pt x="0" y="1665895"/>
                    <a:pt x="0" y="1650430"/>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name="TextBox 13" id="13"/>
            <p:cNvSpPr txBox="true"/>
            <p:nvPr/>
          </p:nvSpPr>
          <p:spPr>
            <a:xfrm>
              <a:off x="0" y="-38100"/>
              <a:ext cx="1554321" cy="1746842"/>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14" id="14"/>
          <p:cNvGrpSpPr/>
          <p:nvPr/>
        </p:nvGrpSpPr>
        <p:grpSpPr>
          <a:xfrm rot="0">
            <a:off x="-2123887" y="-2346523"/>
            <a:ext cx="4693046" cy="469304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384604" y="3447950"/>
            <a:ext cx="5570690" cy="3133474"/>
            <a:chOff x="0" y="0"/>
            <a:chExt cx="11289030" cy="6350000"/>
          </a:xfrm>
        </p:grpSpPr>
        <p:sp>
          <p:nvSpPr>
            <p:cNvPr name="Freeform 18" id="18"/>
            <p:cNvSpPr/>
            <p:nvPr/>
          </p:nvSpPr>
          <p:spPr>
            <a:xfrm flipH="false" flipV="false" rot="0">
              <a:off x="0" y="0"/>
              <a:ext cx="11287760" cy="6350000"/>
            </a:xfrm>
            <a:custGeom>
              <a:avLst/>
              <a:gdLst/>
              <a:ahLst/>
              <a:cxnLst/>
              <a:rect r="r" b="b" t="t" l="l"/>
              <a:pathLst>
                <a:path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3"/>
              <a:stretch>
                <a:fillRect l="-45764" t="0" r="-45764" b="0"/>
              </a:stretch>
            </a:blipFill>
          </p:spPr>
        </p:sp>
      </p:grpSp>
      <p:grpSp>
        <p:nvGrpSpPr>
          <p:cNvPr name="Group 19" id="19"/>
          <p:cNvGrpSpPr/>
          <p:nvPr/>
        </p:nvGrpSpPr>
        <p:grpSpPr>
          <a:xfrm rot="0">
            <a:off x="6358655" y="3447950"/>
            <a:ext cx="5570690" cy="3133474"/>
            <a:chOff x="0" y="0"/>
            <a:chExt cx="11289030" cy="6350000"/>
          </a:xfrm>
        </p:grpSpPr>
        <p:sp>
          <p:nvSpPr>
            <p:cNvPr name="Freeform 20" id="20"/>
            <p:cNvSpPr/>
            <p:nvPr/>
          </p:nvSpPr>
          <p:spPr>
            <a:xfrm flipH="false" flipV="false" rot="0">
              <a:off x="0" y="0"/>
              <a:ext cx="11287760" cy="6350000"/>
            </a:xfrm>
            <a:custGeom>
              <a:avLst/>
              <a:gdLst/>
              <a:ahLst/>
              <a:cxnLst/>
              <a:rect r="r" b="b" t="t" l="l"/>
              <a:pathLst>
                <a:path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4"/>
              <a:stretch>
                <a:fillRect l="0" t="-46811" r="0" b="-46811"/>
              </a:stretch>
            </a:blipFill>
          </p:spPr>
        </p:sp>
      </p:grpSp>
      <p:grpSp>
        <p:nvGrpSpPr>
          <p:cNvPr name="Group 21" id="21"/>
          <p:cNvGrpSpPr/>
          <p:nvPr/>
        </p:nvGrpSpPr>
        <p:grpSpPr>
          <a:xfrm rot="0">
            <a:off x="12349552" y="3446286"/>
            <a:ext cx="5570690" cy="3133474"/>
            <a:chOff x="0" y="0"/>
            <a:chExt cx="11289030" cy="6350000"/>
          </a:xfrm>
        </p:grpSpPr>
        <p:sp>
          <p:nvSpPr>
            <p:cNvPr name="Freeform 22" id="22"/>
            <p:cNvSpPr/>
            <p:nvPr/>
          </p:nvSpPr>
          <p:spPr>
            <a:xfrm flipH="false" flipV="false" rot="0">
              <a:off x="0" y="0"/>
              <a:ext cx="11287760" cy="6350000"/>
            </a:xfrm>
            <a:custGeom>
              <a:avLst/>
              <a:gdLst/>
              <a:ahLst/>
              <a:cxnLst/>
              <a:rect r="r" b="b" t="t" l="l"/>
              <a:pathLst>
                <a:path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5"/>
              <a:stretch>
                <a:fillRect l="0" t="-12895" r="0" b="-12895"/>
              </a:stretch>
            </a:blipFill>
          </p:spPr>
        </p:sp>
      </p:grpSp>
      <p:sp>
        <p:nvSpPr>
          <p:cNvPr name="TextBox 23" id="23"/>
          <p:cNvSpPr txBox="true"/>
          <p:nvPr/>
        </p:nvSpPr>
        <p:spPr>
          <a:xfrm rot="0">
            <a:off x="5417025" y="1886201"/>
            <a:ext cx="7453950" cy="1784776"/>
          </a:xfrm>
          <a:prstGeom prst="rect">
            <a:avLst/>
          </a:prstGeom>
        </p:spPr>
        <p:txBody>
          <a:bodyPr anchor="t" rtlCol="false" tIns="0" lIns="0" bIns="0" rIns="0">
            <a:spAutoFit/>
          </a:bodyPr>
          <a:lstStyle/>
          <a:p>
            <a:pPr algn="ctr">
              <a:lnSpc>
                <a:spcPts val="7151"/>
              </a:lnSpc>
            </a:pPr>
            <a:r>
              <a:rPr lang="en-US" sz="5108">
                <a:solidFill>
                  <a:srgbClr val="FDFDFD"/>
                </a:solidFill>
                <a:latin typeface="Open Sans Extra Bold"/>
              </a:rPr>
              <a:t>Data Preparation</a:t>
            </a:r>
          </a:p>
          <a:p>
            <a:pPr algn="ctr" marL="0" indent="0" lvl="0">
              <a:lnSpc>
                <a:spcPts val="7151"/>
              </a:lnSpc>
              <a:spcBef>
                <a:spcPct val="0"/>
              </a:spcBef>
            </a:pPr>
          </a:p>
        </p:txBody>
      </p:sp>
      <p:sp>
        <p:nvSpPr>
          <p:cNvPr name="TextBox 24" id="24"/>
          <p:cNvSpPr txBox="true"/>
          <p:nvPr/>
        </p:nvSpPr>
        <p:spPr>
          <a:xfrm rot="0">
            <a:off x="6495061" y="7010625"/>
            <a:ext cx="5297877" cy="2113328"/>
          </a:xfrm>
          <a:prstGeom prst="rect">
            <a:avLst/>
          </a:prstGeom>
        </p:spPr>
        <p:txBody>
          <a:bodyPr anchor="t" rtlCol="false" tIns="0" lIns="0" bIns="0" rIns="0">
            <a:spAutoFit/>
          </a:bodyPr>
          <a:lstStyle/>
          <a:p>
            <a:pPr algn="ctr">
              <a:lnSpc>
                <a:spcPts val="2145"/>
              </a:lnSpc>
            </a:pPr>
          </a:p>
          <a:p>
            <a:pPr algn="ctr" marL="0" indent="0" lvl="0">
              <a:lnSpc>
                <a:spcPts val="2145"/>
              </a:lnSpc>
              <a:spcBef>
                <a:spcPct val="0"/>
              </a:spcBef>
            </a:pPr>
            <a:r>
              <a:rPr lang="en-US" sz="1532" spc="-30">
                <a:solidFill>
                  <a:srgbClr val="051D40"/>
                </a:solidFill>
                <a:latin typeface="Poppins"/>
              </a:rPr>
              <a:t>We tailored our dataset to exclusively cover municipalities within Metro Vancouver. This focused approach allows for a more relevant assessment aligned with our project's goals, ensuring that our insights and conclusions directly apply to the targeted region, while excluding data from municipalities outside of Metro Vancouver.</a:t>
            </a:r>
          </a:p>
        </p:txBody>
      </p:sp>
      <p:sp>
        <p:nvSpPr>
          <p:cNvPr name="TextBox 25" id="25"/>
          <p:cNvSpPr txBox="true"/>
          <p:nvPr/>
        </p:nvSpPr>
        <p:spPr>
          <a:xfrm rot="0">
            <a:off x="12870975" y="6839635"/>
            <a:ext cx="4678612" cy="2861232"/>
          </a:xfrm>
          <a:prstGeom prst="rect">
            <a:avLst/>
          </a:prstGeom>
        </p:spPr>
        <p:txBody>
          <a:bodyPr anchor="t" rtlCol="false" tIns="0" lIns="0" bIns="0" rIns="0">
            <a:spAutoFit/>
          </a:bodyPr>
          <a:lstStyle/>
          <a:p>
            <a:pPr algn="ctr" marL="0" indent="0" lvl="0">
              <a:lnSpc>
                <a:spcPts val="1894"/>
              </a:lnSpc>
              <a:spcBef>
                <a:spcPct val="0"/>
              </a:spcBef>
            </a:pPr>
          </a:p>
          <a:p>
            <a:pPr algn="ctr">
              <a:lnSpc>
                <a:spcPts val="1894"/>
              </a:lnSpc>
              <a:spcBef>
                <a:spcPct val="0"/>
              </a:spcBef>
            </a:pPr>
            <a:r>
              <a:rPr lang="en-US" sz="1353" spc="-27" strike="noStrike" u="none">
                <a:solidFill>
                  <a:srgbClr val="051D40"/>
                </a:solidFill>
                <a:latin typeface="Poppins"/>
              </a:rPr>
              <a:t>Merged Dates:</a:t>
            </a:r>
          </a:p>
          <a:p>
            <a:pPr algn="ctr" marL="584255" indent="-194752" lvl="2">
              <a:lnSpc>
                <a:spcPts val="1894"/>
              </a:lnSpc>
              <a:spcBef>
                <a:spcPct val="0"/>
              </a:spcBef>
              <a:buFont typeface="Arial"/>
              <a:buChar char="⚬"/>
            </a:pPr>
            <a:r>
              <a:rPr lang="en-US" sz="1353" spc="-27" strike="noStrike" u="none">
                <a:solidFill>
                  <a:srgbClr val="051D40"/>
                </a:solidFill>
                <a:latin typeface="Poppins"/>
              </a:rPr>
              <a:t>Combines year and month columns into a single date field ('yyyy-MMM') for analysis.</a:t>
            </a:r>
          </a:p>
          <a:p>
            <a:pPr algn="ctr" marL="0" indent="0" lvl="0">
              <a:lnSpc>
                <a:spcPts val="1894"/>
              </a:lnSpc>
              <a:spcBef>
                <a:spcPct val="0"/>
              </a:spcBef>
            </a:pPr>
            <a:r>
              <a:rPr lang="en-US" sz="1353" spc="-27" strike="noStrike" u="sng">
                <a:solidFill>
                  <a:srgbClr val="051D40"/>
                </a:solidFill>
                <a:latin typeface="Poppins"/>
              </a:rPr>
              <a:t>Calculated Measures:</a:t>
            </a:r>
          </a:p>
          <a:p>
            <a:pPr algn="ctr">
              <a:lnSpc>
                <a:spcPts val="1894"/>
              </a:lnSpc>
              <a:spcBef>
                <a:spcPct val="0"/>
              </a:spcBef>
            </a:pPr>
            <a:r>
              <a:rPr lang="en-US" sz="1353" spc="-27" strike="noStrike" u="none">
                <a:solidFill>
                  <a:srgbClr val="051D40"/>
                </a:solidFill>
                <a:latin typeface="Poppins"/>
              </a:rPr>
              <a:t>Crashes / AVG(Population) Ratio:</a:t>
            </a:r>
          </a:p>
          <a:p>
            <a:pPr algn="ctr" marL="584255" indent="-194752" lvl="2">
              <a:lnSpc>
                <a:spcPts val="1894"/>
              </a:lnSpc>
              <a:spcBef>
                <a:spcPct val="0"/>
              </a:spcBef>
              <a:buFont typeface="Arial"/>
              <a:buChar char="⚬"/>
            </a:pPr>
            <a:r>
              <a:rPr lang="en-US" sz="1353" spc="-27" strike="noStrike" u="none">
                <a:solidFill>
                  <a:srgbClr val="051D40"/>
                </a:solidFill>
                <a:latin typeface="Poppins"/>
              </a:rPr>
              <a:t>Computes ratio of total crashes to average population, scaled by ten.</a:t>
            </a:r>
          </a:p>
          <a:p>
            <a:pPr algn="ctr">
              <a:lnSpc>
                <a:spcPts val="1894"/>
              </a:lnSpc>
              <a:spcBef>
                <a:spcPct val="0"/>
              </a:spcBef>
            </a:pPr>
            <a:r>
              <a:rPr lang="en-US" sz="1353" spc="-27" strike="noStrike" u="none">
                <a:solidFill>
                  <a:srgbClr val="051D40"/>
                </a:solidFill>
                <a:latin typeface="Poppins"/>
              </a:rPr>
              <a:t>Victim / Crashes Ratio:</a:t>
            </a:r>
          </a:p>
          <a:p>
            <a:pPr algn="ctr" marL="584255" indent="-194752" lvl="2">
              <a:lnSpc>
                <a:spcPts val="1894"/>
              </a:lnSpc>
              <a:spcBef>
                <a:spcPct val="0"/>
              </a:spcBef>
              <a:buFont typeface="Arial"/>
              <a:buChar char="⚬"/>
            </a:pPr>
            <a:r>
              <a:rPr lang="en-US" sz="1353" spc="-27" strike="noStrike" u="none">
                <a:solidFill>
                  <a:srgbClr val="051D40"/>
                </a:solidFill>
                <a:latin typeface="Poppins"/>
              </a:rPr>
              <a:t>Determines average number of victims per crash, offering insight into crash severity.</a:t>
            </a:r>
          </a:p>
          <a:p>
            <a:pPr algn="ctr" marL="0" indent="0" lvl="0">
              <a:lnSpc>
                <a:spcPts val="1894"/>
              </a:lnSpc>
              <a:spcBef>
                <a:spcPct val="0"/>
              </a:spcBef>
            </a:pPr>
          </a:p>
        </p:txBody>
      </p:sp>
      <p:sp>
        <p:nvSpPr>
          <p:cNvPr name="TextBox 26" id="26"/>
          <p:cNvSpPr txBox="true"/>
          <p:nvPr/>
        </p:nvSpPr>
        <p:spPr>
          <a:xfrm rot="0">
            <a:off x="1714400" y="6659120"/>
            <a:ext cx="2877407" cy="389605"/>
          </a:xfrm>
          <a:prstGeom prst="rect">
            <a:avLst/>
          </a:prstGeom>
        </p:spPr>
        <p:txBody>
          <a:bodyPr anchor="t" rtlCol="false" tIns="0" lIns="0" bIns="0" rIns="0">
            <a:spAutoFit/>
          </a:bodyPr>
          <a:lstStyle/>
          <a:p>
            <a:pPr algn="ctr" marL="0" indent="0" lvl="0">
              <a:lnSpc>
                <a:spcPts val="3200"/>
              </a:lnSpc>
              <a:spcBef>
                <a:spcPct val="0"/>
              </a:spcBef>
            </a:pPr>
            <a:r>
              <a:rPr lang="en-US" sz="2286">
                <a:solidFill>
                  <a:srgbClr val="051D40"/>
                </a:solidFill>
                <a:latin typeface="Open Sans Extra Bold"/>
              </a:rPr>
              <a:t>Data connection</a:t>
            </a:r>
          </a:p>
        </p:txBody>
      </p:sp>
      <p:sp>
        <p:nvSpPr>
          <p:cNvPr name="TextBox 27" id="27"/>
          <p:cNvSpPr txBox="true"/>
          <p:nvPr/>
        </p:nvSpPr>
        <p:spPr>
          <a:xfrm rot="0">
            <a:off x="7587049" y="6659120"/>
            <a:ext cx="2877407" cy="789655"/>
          </a:xfrm>
          <a:prstGeom prst="rect">
            <a:avLst/>
          </a:prstGeom>
        </p:spPr>
        <p:txBody>
          <a:bodyPr anchor="t" rtlCol="false" tIns="0" lIns="0" bIns="0" rIns="0">
            <a:spAutoFit/>
          </a:bodyPr>
          <a:lstStyle/>
          <a:p>
            <a:pPr algn="ctr">
              <a:lnSpc>
                <a:spcPts val="3200"/>
              </a:lnSpc>
            </a:pPr>
            <a:r>
              <a:rPr lang="en-US" sz="2286">
                <a:solidFill>
                  <a:srgbClr val="051D40"/>
                </a:solidFill>
                <a:latin typeface="Open Sans Extra Bold"/>
              </a:rPr>
              <a:t>Filters</a:t>
            </a:r>
          </a:p>
          <a:p>
            <a:pPr algn="ctr" marL="0" indent="0" lvl="0">
              <a:lnSpc>
                <a:spcPts val="3200"/>
              </a:lnSpc>
              <a:spcBef>
                <a:spcPct val="0"/>
              </a:spcBef>
            </a:pPr>
          </a:p>
        </p:txBody>
      </p:sp>
      <p:sp>
        <p:nvSpPr>
          <p:cNvPr name="TextBox 28" id="28"/>
          <p:cNvSpPr txBox="true"/>
          <p:nvPr/>
        </p:nvSpPr>
        <p:spPr>
          <a:xfrm rot="0">
            <a:off x="13696193" y="6658289"/>
            <a:ext cx="2877407" cy="789655"/>
          </a:xfrm>
          <a:prstGeom prst="rect">
            <a:avLst/>
          </a:prstGeom>
        </p:spPr>
        <p:txBody>
          <a:bodyPr anchor="t" rtlCol="false" tIns="0" lIns="0" bIns="0" rIns="0">
            <a:spAutoFit/>
          </a:bodyPr>
          <a:lstStyle/>
          <a:p>
            <a:pPr algn="ctr">
              <a:lnSpc>
                <a:spcPts val="3200"/>
              </a:lnSpc>
            </a:pPr>
            <a:r>
              <a:rPr lang="en-US" sz="2286">
                <a:solidFill>
                  <a:srgbClr val="051D40"/>
                </a:solidFill>
                <a:latin typeface="Open Sans Extra Bold"/>
              </a:rPr>
              <a:t>Calculated Fields</a:t>
            </a:r>
          </a:p>
          <a:p>
            <a:pPr algn="ctr" marL="0" indent="0" lvl="0">
              <a:lnSpc>
                <a:spcPts val="3200"/>
              </a:lnSpc>
              <a:spcBef>
                <a:spcPct val="0"/>
              </a:spcBef>
            </a:pPr>
          </a:p>
        </p:txBody>
      </p:sp>
      <p:sp>
        <p:nvSpPr>
          <p:cNvPr name="TextBox 29" id="29"/>
          <p:cNvSpPr txBox="true"/>
          <p:nvPr/>
        </p:nvSpPr>
        <p:spPr>
          <a:xfrm rot="0">
            <a:off x="521010" y="6839635"/>
            <a:ext cx="5297877" cy="3170401"/>
          </a:xfrm>
          <a:prstGeom prst="rect">
            <a:avLst/>
          </a:prstGeom>
        </p:spPr>
        <p:txBody>
          <a:bodyPr anchor="t" rtlCol="false" tIns="0" lIns="0" bIns="0" rIns="0">
            <a:spAutoFit/>
          </a:bodyPr>
          <a:lstStyle/>
          <a:p>
            <a:pPr algn="ctr">
              <a:lnSpc>
                <a:spcPts val="2145"/>
              </a:lnSpc>
            </a:pPr>
          </a:p>
          <a:p>
            <a:pPr algn="ctr">
              <a:lnSpc>
                <a:spcPts val="2145"/>
              </a:lnSpc>
            </a:pPr>
            <a:r>
              <a:rPr lang="en-US" sz="1532" spc="-30">
                <a:solidFill>
                  <a:srgbClr val="051D40"/>
                </a:solidFill>
                <a:latin typeface="Poppins"/>
              </a:rPr>
              <a:t>This section outlines the database preparation steps for addressing the analysis questions. The ICBC Reported Crashes database is named "British Columbia_Full Data_data.csv", while the British Columbia Population database is titled "pop_municipal_subprov_areas.xlsx" (found in the "MetroVan" sheet).</a:t>
            </a:r>
          </a:p>
          <a:p>
            <a:pPr algn="ctr">
              <a:lnSpc>
                <a:spcPts val="2145"/>
              </a:lnSpc>
            </a:pPr>
          </a:p>
          <a:p>
            <a:pPr algn="ctr">
              <a:lnSpc>
                <a:spcPts val="2145"/>
              </a:lnSpc>
            </a:pPr>
            <a:r>
              <a:rPr lang="en-US" sz="1532" spc="-30">
                <a:solidFill>
                  <a:srgbClr val="051D40"/>
                </a:solidFill>
                <a:latin typeface="Poppins"/>
              </a:rPr>
              <a:t>Municipality names were identified as the common key for establishing connections between the datasets.</a:t>
            </a:r>
          </a:p>
          <a:p>
            <a:pPr algn="ctr">
              <a:lnSpc>
                <a:spcPts val="2145"/>
              </a:lnSpc>
            </a:pPr>
          </a:p>
          <a:p>
            <a:pPr algn="ctr" marL="0" indent="0" lvl="0">
              <a:lnSpc>
                <a:spcPts val="2145"/>
              </a:lnSpc>
              <a:spcBef>
                <a:spcPct val="0"/>
              </a:spcBef>
            </a:pPr>
            <a:r>
              <a:rPr lang="en-US" sz="1532" spc="-30" strike="noStrike" u="none">
                <a:solidFill>
                  <a:srgbClr val="051D40"/>
                </a:solidFill>
                <a:latin typeface="Poppins"/>
              </a:rPr>
              <a:t>.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47C5FB"/>
        </a:solidFill>
      </p:bgPr>
    </p:bg>
    <p:spTree>
      <p:nvGrpSpPr>
        <p:cNvPr id="1" name=""/>
        <p:cNvGrpSpPr/>
        <p:nvPr/>
      </p:nvGrpSpPr>
      <p:grpSpPr>
        <a:xfrm>
          <a:off x="0" y="0"/>
          <a:ext cx="0" cy="0"/>
          <a:chOff x="0" y="0"/>
          <a:chExt cx="0" cy="0"/>
        </a:xfrm>
      </p:grpSpPr>
      <p:sp>
        <p:nvSpPr>
          <p:cNvPr name="Freeform 2" id="2"/>
          <p:cNvSpPr/>
          <p:nvPr/>
        </p:nvSpPr>
        <p:spPr>
          <a:xfrm flipH="false" flipV="false" rot="0">
            <a:off x="13402273" y="-8767"/>
            <a:ext cx="4907787" cy="10295767"/>
          </a:xfrm>
          <a:custGeom>
            <a:avLst/>
            <a:gdLst/>
            <a:ahLst/>
            <a:cxnLst/>
            <a:rect r="r" b="b" t="t" l="l"/>
            <a:pathLst>
              <a:path h="10295767" w="4907787">
                <a:moveTo>
                  <a:pt x="0" y="0"/>
                </a:moveTo>
                <a:lnTo>
                  <a:pt x="4907787" y="0"/>
                </a:lnTo>
                <a:lnTo>
                  <a:pt x="4907787" y="10295767"/>
                </a:lnTo>
                <a:lnTo>
                  <a:pt x="0" y="10295767"/>
                </a:lnTo>
                <a:lnTo>
                  <a:pt x="0" y="0"/>
                </a:lnTo>
                <a:close/>
              </a:path>
            </a:pathLst>
          </a:custGeom>
          <a:blipFill>
            <a:blip r:embed="rId2"/>
            <a:stretch>
              <a:fillRect l="-19884" t="0" r="-19884" b="0"/>
            </a:stretch>
          </a:blipFill>
        </p:spPr>
      </p:sp>
      <p:grpSp>
        <p:nvGrpSpPr>
          <p:cNvPr name="Group 3" id="3"/>
          <p:cNvGrpSpPr/>
          <p:nvPr/>
        </p:nvGrpSpPr>
        <p:grpSpPr>
          <a:xfrm rot="0">
            <a:off x="15573718" y="7940477"/>
            <a:ext cx="4693046" cy="469304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0311352" y="0"/>
            <a:ext cx="7976648" cy="10287000"/>
          </a:xfrm>
          <a:custGeom>
            <a:avLst/>
            <a:gdLst/>
            <a:ahLst/>
            <a:cxnLst/>
            <a:rect r="r" b="b" t="t" l="l"/>
            <a:pathLst>
              <a:path h="10287000" w="7976648">
                <a:moveTo>
                  <a:pt x="0" y="0"/>
                </a:moveTo>
                <a:lnTo>
                  <a:pt x="7976648" y="0"/>
                </a:lnTo>
                <a:lnTo>
                  <a:pt x="7976648" y="10287000"/>
                </a:lnTo>
                <a:lnTo>
                  <a:pt x="0" y="10287000"/>
                </a:lnTo>
                <a:lnTo>
                  <a:pt x="0" y="0"/>
                </a:lnTo>
                <a:close/>
              </a:path>
            </a:pathLst>
          </a:custGeom>
          <a:blipFill>
            <a:blip r:embed="rId3"/>
            <a:stretch>
              <a:fillRect l="-66019" t="0" r="-27546" b="0"/>
            </a:stretch>
          </a:blipFill>
        </p:spPr>
      </p:sp>
      <p:sp>
        <p:nvSpPr>
          <p:cNvPr name="TextBox 7" id="7"/>
          <p:cNvSpPr txBox="true"/>
          <p:nvPr/>
        </p:nvSpPr>
        <p:spPr>
          <a:xfrm rot="0">
            <a:off x="1270420" y="904875"/>
            <a:ext cx="12584262" cy="2297128"/>
          </a:xfrm>
          <a:prstGeom prst="rect">
            <a:avLst/>
          </a:prstGeom>
        </p:spPr>
        <p:txBody>
          <a:bodyPr anchor="t" rtlCol="false" tIns="0" lIns="0" bIns="0" rIns="0">
            <a:spAutoFit/>
          </a:bodyPr>
          <a:lstStyle/>
          <a:p>
            <a:pPr>
              <a:lnSpc>
                <a:spcPts val="9247"/>
              </a:lnSpc>
            </a:pPr>
            <a:r>
              <a:rPr lang="en-US" sz="6605">
                <a:solidFill>
                  <a:srgbClr val="FDFDFD"/>
                </a:solidFill>
                <a:latin typeface="Open Sans Extra Bold"/>
              </a:rPr>
              <a:t>Exploratory Data Analysis</a:t>
            </a:r>
          </a:p>
          <a:p>
            <a:pPr>
              <a:lnSpc>
                <a:spcPts val="9247"/>
              </a:lnSpc>
              <a:spcBef>
                <a:spcPct val="0"/>
              </a:spcBef>
            </a:pPr>
          </a:p>
        </p:txBody>
      </p:sp>
      <p:sp>
        <p:nvSpPr>
          <p:cNvPr name="TextBox 8" id="8"/>
          <p:cNvSpPr txBox="true"/>
          <p:nvPr/>
        </p:nvSpPr>
        <p:spPr>
          <a:xfrm rot="0">
            <a:off x="1270420" y="4315762"/>
            <a:ext cx="9913189" cy="1198344"/>
          </a:xfrm>
          <a:prstGeom prst="rect">
            <a:avLst/>
          </a:prstGeom>
        </p:spPr>
        <p:txBody>
          <a:bodyPr anchor="t" rtlCol="false" tIns="0" lIns="0" bIns="0" rIns="0">
            <a:spAutoFit/>
          </a:bodyPr>
          <a:lstStyle/>
          <a:p>
            <a:pPr>
              <a:lnSpc>
                <a:spcPts val="3238"/>
              </a:lnSpc>
            </a:pPr>
            <a:r>
              <a:rPr lang="en-US" sz="2313" spc="-46">
                <a:solidFill>
                  <a:srgbClr val="FDFDFD"/>
                </a:solidFill>
                <a:latin typeface="Poppins"/>
              </a:rPr>
              <a:t>In order to answer the analysis questions of this project, here are the most relevant graphs made in Tableau and arranged in the same order that the analysis questions were formulated: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028700" y="1283153"/>
            <a:ext cx="7523780" cy="7546156"/>
            <a:chOff x="0" y="0"/>
            <a:chExt cx="2106826" cy="2113092"/>
          </a:xfrm>
        </p:grpSpPr>
        <p:sp>
          <p:nvSpPr>
            <p:cNvPr name="Freeform 3" id="3"/>
            <p:cNvSpPr/>
            <p:nvPr/>
          </p:nvSpPr>
          <p:spPr>
            <a:xfrm flipH="false" flipV="false" rot="0">
              <a:off x="0" y="0"/>
              <a:ext cx="2106826" cy="2113092"/>
            </a:xfrm>
            <a:custGeom>
              <a:avLst/>
              <a:gdLst/>
              <a:ahLst/>
              <a:cxnLst/>
              <a:rect r="r" b="b" t="t" l="l"/>
              <a:pathLst>
                <a:path h="2113092" w="2106826">
                  <a:moveTo>
                    <a:pt x="0" y="0"/>
                  </a:moveTo>
                  <a:lnTo>
                    <a:pt x="2106826" y="0"/>
                  </a:lnTo>
                  <a:lnTo>
                    <a:pt x="2106826" y="2113092"/>
                  </a:lnTo>
                  <a:lnTo>
                    <a:pt x="0" y="2113092"/>
                  </a:lnTo>
                  <a:close/>
                </a:path>
              </a:pathLst>
            </a:custGeom>
            <a:solidFill>
              <a:srgbClr val="47C5FB">
                <a:alpha val="95686"/>
              </a:srgbClr>
            </a:solidFill>
            <a:ln cap="sq">
              <a:noFill/>
              <a:prstDash val="solid"/>
              <a:miter/>
            </a:ln>
          </p:spPr>
        </p:sp>
        <p:sp>
          <p:nvSpPr>
            <p:cNvPr name="TextBox 4" id="4"/>
            <p:cNvSpPr txBox="true"/>
            <p:nvPr/>
          </p:nvSpPr>
          <p:spPr>
            <a:xfrm>
              <a:off x="0" y="-38100"/>
              <a:ext cx="2106826" cy="215119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028700" y="8829309"/>
            <a:ext cx="7523780" cy="428991"/>
            <a:chOff x="0" y="0"/>
            <a:chExt cx="2106826" cy="120127"/>
          </a:xfrm>
        </p:grpSpPr>
        <p:sp>
          <p:nvSpPr>
            <p:cNvPr name="Freeform 6" id="6"/>
            <p:cNvSpPr/>
            <p:nvPr/>
          </p:nvSpPr>
          <p:spPr>
            <a:xfrm flipH="false" flipV="false" rot="0">
              <a:off x="0" y="0"/>
              <a:ext cx="2106826" cy="120127"/>
            </a:xfrm>
            <a:custGeom>
              <a:avLst/>
              <a:gdLst/>
              <a:ahLst/>
              <a:cxnLst/>
              <a:rect r="r" b="b" t="t" l="l"/>
              <a:pathLst>
                <a:path h="120127" w="2106826">
                  <a:moveTo>
                    <a:pt x="0" y="0"/>
                  </a:moveTo>
                  <a:lnTo>
                    <a:pt x="2106826" y="0"/>
                  </a:lnTo>
                  <a:lnTo>
                    <a:pt x="2106826" y="120127"/>
                  </a:lnTo>
                  <a:lnTo>
                    <a:pt x="0" y="120127"/>
                  </a:lnTo>
                  <a:close/>
                </a:path>
              </a:pathLst>
            </a:custGeom>
            <a:solidFill>
              <a:srgbClr val="145DA0">
                <a:alpha val="48627"/>
              </a:srgbClr>
            </a:solidFill>
            <a:ln cap="sq">
              <a:noFill/>
              <a:prstDash val="solid"/>
              <a:miter/>
            </a:ln>
          </p:spPr>
        </p:sp>
        <p:sp>
          <p:nvSpPr>
            <p:cNvPr name="TextBox 7" id="7"/>
            <p:cNvSpPr txBox="true"/>
            <p:nvPr/>
          </p:nvSpPr>
          <p:spPr>
            <a:xfrm>
              <a:off x="0" y="-38100"/>
              <a:ext cx="2106826" cy="15822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15238003" y="8290589"/>
            <a:ext cx="7523780" cy="75237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C5FB">
                <a:alpha val="95686"/>
              </a:srgbClr>
            </a:solidFill>
            <a:ln cap="sq">
              <a:no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3724222" y="-4507687"/>
            <a:ext cx="5924489" cy="592448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C5FB">
                <a:alpha val="95686"/>
              </a:srgbClr>
            </a:solidFill>
            <a:ln cap="sq">
              <a:no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4" id="14"/>
          <p:cNvSpPr/>
          <p:nvPr/>
        </p:nvSpPr>
        <p:spPr>
          <a:xfrm flipH="false" flipV="false" rot="0">
            <a:off x="8685002" y="1758902"/>
            <a:ext cx="9470477" cy="6699950"/>
          </a:xfrm>
          <a:custGeom>
            <a:avLst/>
            <a:gdLst/>
            <a:ahLst/>
            <a:cxnLst/>
            <a:rect r="r" b="b" t="t" l="l"/>
            <a:pathLst>
              <a:path h="6699950" w="9470477">
                <a:moveTo>
                  <a:pt x="0" y="0"/>
                </a:moveTo>
                <a:lnTo>
                  <a:pt x="9470476" y="0"/>
                </a:lnTo>
                <a:lnTo>
                  <a:pt x="9470476" y="6699950"/>
                </a:lnTo>
                <a:lnTo>
                  <a:pt x="0" y="6699950"/>
                </a:lnTo>
                <a:lnTo>
                  <a:pt x="0" y="0"/>
                </a:lnTo>
                <a:close/>
              </a:path>
            </a:pathLst>
          </a:custGeom>
          <a:blipFill>
            <a:blip r:embed="rId2"/>
            <a:stretch>
              <a:fillRect l="0" t="-985" r="0" b="-985"/>
            </a:stretch>
          </a:blipFill>
        </p:spPr>
      </p:sp>
      <p:sp>
        <p:nvSpPr>
          <p:cNvPr name="TextBox 15" id="15"/>
          <p:cNvSpPr txBox="true"/>
          <p:nvPr/>
        </p:nvSpPr>
        <p:spPr>
          <a:xfrm rot="0">
            <a:off x="1424895" y="1383735"/>
            <a:ext cx="6059535" cy="2345199"/>
          </a:xfrm>
          <a:prstGeom prst="rect">
            <a:avLst/>
          </a:prstGeom>
        </p:spPr>
        <p:txBody>
          <a:bodyPr anchor="t" rtlCol="false" tIns="0" lIns="0" bIns="0" rIns="0">
            <a:spAutoFit/>
          </a:bodyPr>
          <a:lstStyle/>
          <a:p>
            <a:pPr>
              <a:lnSpc>
                <a:spcPts val="5522"/>
              </a:lnSpc>
            </a:pPr>
            <a:r>
              <a:rPr lang="en-US" sz="3944">
                <a:solidFill>
                  <a:srgbClr val="FDFDFD"/>
                </a:solidFill>
                <a:latin typeface="Open Sans Extra Bold"/>
              </a:rPr>
              <a:t>Time Series Analysis of Crashes</a:t>
            </a:r>
          </a:p>
          <a:p>
            <a:pPr algn="l" marL="0" indent="0" lvl="0">
              <a:lnSpc>
                <a:spcPts val="7902"/>
              </a:lnSpc>
              <a:spcBef>
                <a:spcPct val="0"/>
              </a:spcBef>
            </a:pPr>
          </a:p>
        </p:txBody>
      </p:sp>
      <p:sp>
        <p:nvSpPr>
          <p:cNvPr name="TextBox 16" id="16"/>
          <p:cNvSpPr txBox="true"/>
          <p:nvPr/>
        </p:nvSpPr>
        <p:spPr>
          <a:xfrm rot="0">
            <a:off x="1729598" y="2832521"/>
            <a:ext cx="5754831" cy="5996788"/>
          </a:xfrm>
          <a:prstGeom prst="rect">
            <a:avLst/>
          </a:prstGeom>
        </p:spPr>
        <p:txBody>
          <a:bodyPr anchor="t" rtlCol="false" tIns="0" lIns="0" bIns="0" rIns="0">
            <a:spAutoFit/>
          </a:bodyPr>
          <a:lstStyle/>
          <a:p>
            <a:pPr marL="438490" indent="-219245" lvl="1">
              <a:lnSpc>
                <a:spcPts val="2843"/>
              </a:lnSpc>
              <a:buFont typeface="Arial"/>
              <a:buChar char="•"/>
            </a:pPr>
            <a:r>
              <a:rPr lang="en-US" sz="2030" spc="-40">
                <a:solidFill>
                  <a:srgbClr val="FDFDFD"/>
                </a:solidFill>
                <a:latin typeface="Poppins"/>
              </a:rPr>
              <a:t>The double-line charDouble-line chart visualizes trends in Total Crashes and Total Victims from January 2018 to December 2022 in Metro Vancouver.</a:t>
            </a:r>
          </a:p>
          <a:p>
            <a:pPr marL="438490" indent="-219245" lvl="1">
              <a:lnSpc>
                <a:spcPts val="2843"/>
              </a:lnSpc>
              <a:buFont typeface="Arial"/>
              <a:buChar char="•"/>
            </a:pPr>
            <a:r>
              <a:rPr lang="en-US" sz="2030" spc="-40">
                <a:solidFill>
                  <a:srgbClr val="FDFDFD"/>
                </a:solidFill>
                <a:latin typeface="Poppins"/>
              </a:rPr>
              <a:t>Fluctuations in these values over time are observable.</a:t>
            </a:r>
          </a:p>
          <a:p>
            <a:pPr marL="438490" indent="-219245" lvl="1">
              <a:lnSpc>
                <a:spcPts val="2843"/>
              </a:lnSpc>
              <a:buFont typeface="Arial"/>
              <a:buChar char="•"/>
            </a:pPr>
            <a:r>
              <a:rPr lang="en-US" sz="2030" spc="-40">
                <a:solidFill>
                  <a:srgbClr val="FDFDFD"/>
                </a:solidFill>
                <a:latin typeface="Poppins"/>
              </a:rPr>
              <a:t>Numerical measures provide additional insights into the range and sum of total victims and crashes.</a:t>
            </a:r>
          </a:p>
          <a:p>
            <a:pPr marL="438490" indent="-219245" lvl="1">
              <a:lnSpc>
                <a:spcPts val="2843"/>
              </a:lnSpc>
              <a:buFont typeface="Arial"/>
              <a:buChar char="•"/>
            </a:pPr>
            <a:r>
              <a:rPr lang="en-US" sz="2030" spc="-40">
                <a:solidFill>
                  <a:srgbClr val="FDFDFD"/>
                </a:solidFill>
                <a:latin typeface="Poppins"/>
              </a:rPr>
              <a:t>Significant decrease in accidents and victims in early 2020 attributed to COVID-19 pandemic shutdown.</a:t>
            </a:r>
          </a:p>
          <a:p>
            <a:pPr marL="438490" indent="-219245" lvl="1">
              <a:lnSpc>
                <a:spcPts val="2843"/>
              </a:lnSpc>
              <a:buFont typeface="Arial"/>
              <a:buChar char="•"/>
            </a:pPr>
            <a:r>
              <a:rPr lang="en-US" sz="2030" spc="-40">
                <a:solidFill>
                  <a:srgbClr val="FDFDFD"/>
                </a:solidFill>
                <a:latin typeface="Poppins"/>
              </a:rPr>
              <a:t>Historic peak in accidents by December 2022, contrasting with steady victim numbers, hints at potential safety improvements.</a:t>
            </a:r>
          </a:p>
          <a:p>
            <a:pPr algn="l" marL="0" indent="0" lvl="0">
              <a:lnSpc>
                <a:spcPts val="2843"/>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028700" y="1283153"/>
            <a:ext cx="7523780" cy="7546156"/>
            <a:chOff x="0" y="0"/>
            <a:chExt cx="2106826" cy="2113092"/>
          </a:xfrm>
        </p:grpSpPr>
        <p:sp>
          <p:nvSpPr>
            <p:cNvPr name="Freeform 3" id="3"/>
            <p:cNvSpPr/>
            <p:nvPr/>
          </p:nvSpPr>
          <p:spPr>
            <a:xfrm flipH="false" flipV="false" rot="0">
              <a:off x="0" y="0"/>
              <a:ext cx="2106826" cy="2113092"/>
            </a:xfrm>
            <a:custGeom>
              <a:avLst/>
              <a:gdLst/>
              <a:ahLst/>
              <a:cxnLst/>
              <a:rect r="r" b="b" t="t" l="l"/>
              <a:pathLst>
                <a:path h="2113092" w="2106826">
                  <a:moveTo>
                    <a:pt x="0" y="0"/>
                  </a:moveTo>
                  <a:lnTo>
                    <a:pt x="2106826" y="0"/>
                  </a:lnTo>
                  <a:lnTo>
                    <a:pt x="2106826" y="2113092"/>
                  </a:lnTo>
                  <a:lnTo>
                    <a:pt x="0" y="2113092"/>
                  </a:lnTo>
                  <a:close/>
                </a:path>
              </a:pathLst>
            </a:custGeom>
            <a:solidFill>
              <a:srgbClr val="47C5FB">
                <a:alpha val="95686"/>
              </a:srgbClr>
            </a:solidFill>
            <a:ln cap="sq">
              <a:noFill/>
              <a:prstDash val="solid"/>
              <a:miter/>
            </a:ln>
          </p:spPr>
        </p:sp>
        <p:sp>
          <p:nvSpPr>
            <p:cNvPr name="TextBox 4" id="4"/>
            <p:cNvSpPr txBox="true"/>
            <p:nvPr/>
          </p:nvSpPr>
          <p:spPr>
            <a:xfrm>
              <a:off x="0" y="-38100"/>
              <a:ext cx="2106826" cy="215119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028700" y="8829309"/>
            <a:ext cx="7523780" cy="428991"/>
            <a:chOff x="0" y="0"/>
            <a:chExt cx="2106826" cy="120127"/>
          </a:xfrm>
        </p:grpSpPr>
        <p:sp>
          <p:nvSpPr>
            <p:cNvPr name="Freeform 6" id="6"/>
            <p:cNvSpPr/>
            <p:nvPr/>
          </p:nvSpPr>
          <p:spPr>
            <a:xfrm flipH="false" flipV="false" rot="0">
              <a:off x="0" y="0"/>
              <a:ext cx="2106826" cy="120127"/>
            </a:xfrm>
            <a:custGeom>
              <a:avLst/>
              <a:gdLst/>
              <a:ahLst/>
              <a:cxnLst/>
              <a:rect r="r" b="b" t="t" l="l"/>
              <a:pathLst>
                <a:path h="120127" w="2106826">
                  <a:moveTo>
                    <a:pt x="0" y="0"/>
                  </a:moveTo>
                  <a:lnTo>
                    <a:pt x="2106826" y="0"/>
                  </a:lnTo>
                  <a:lnTo>
                    <a:pt x="2106826" y="120127"/>
                  </a:lnTo>
                  <a:lnTo>
                    <a:pt x="0" y="120127"/>
                  </a:lnTo>
                  <a:close/>
                </a:path>
              </a:pathLst>
            </a:custGeom>
            <a:solidFill>
              <a:srgbClr val="145DA0">
                <a:alpha val="48627"/>
              </a:srgbClr>
            </a:solidFill>
            <a:ln cap="sq">
              <a:noFill/>
              <a:prstDash val="solid"/>
              <a:miter/>
            </a:ln>
          </p:spPr>
        </p:sp>
        <p:sp>
          <p:nvSpPr>
            <p:cNvPr name="TextBox 7" id="7"/>
            <p:cNvSpPr txBox="true"/>
            <p:nvPr/>
          </p:nvSpPr>
          <p:spPr>
            <a:xfrm>
              <a:off x="0" y="-38100"/>
              <a:ext cx="2106826" cy="15822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15238003" y="8290589"/>
            <a:ext cx="7523780" cy="75237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C5FB">
                <a:alpha val="95686"/>
              </a:srgbClr>
            </a:solidFill>
            <a:ln cap="sq">
              <a:no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3724222" y="-4507687"/>
            <a:ext cx="5924489" cy="592448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C5FB">
                <a:alpha val="95686"/>
              </a:srgbClr>
            </a:solidFill>
            <a:ln cap="sq">
              <a:no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4" id="14"/>
          <p:cNvSpPr/>
          <p:nvPr/>
        </p:nvSpPr>
        <p:spPr>
          <a:xfrm flipH="false" flipV="false" rot="0">
            <a:off x="8876852" y="2381426"/>
            <a:ext cx="8382448" cy="5183958"/>
          </a:xfrm>
          <a:custGeom>
            <a:avLst/>
            <a:gdLst/>
            <a:ahLst/>
            <a:cxnLst/>
            <a:rect r="r" b="b" t="t" l="l"/>
            <a:pathLst>
              <a:path h="5183958" w="8382448">
                <a:moveTo>
                  <a:pt x="0" y="0"/>
                </a:moveTo>
                <a:lnTo>
                  <a:pt x="8382448" y="0"/>
                </a:lnTo>
                <a:lnTo>
                  <a:pt x="8382448" y="5183958"/>
                </a:lnTo>
                <a:lnTo>
                  <a:pt x="0" y="5183958"/>
                </a:lnTo>
                <a:lnTo>
                  <a:pt x="0" y="0"/>
                </a:lnTo>
                <a:close/>
              </a:path>
            </a:pathLst>
          </a:custGeom>
          <a:blipFill>
            <a:blip r:embed="rId2"/>
            <a:stretch>
              <a:fillRect l="0" t="-811" r="-11851" b="-5331"/>
            </a:stretch>
          </a:blipFill>
        </p:spPr>
      </p:sp>
      <p:sp>
        <p:nvSpPr>
          <p:cNvPr name="TextBox 15" id="15"/>
          <p:cNvSpPr txBox="true"/>
          <p:nvPr/>
        </p:nvSpPr>
        <p:spPr>
          <a:xfrm rot="0">
            <a:off x="1424895" y="1383735"/>
            <a:ext cx="6059535" cy="2345199"/>
          </a:xfrm>
          <a:prstGeom prst="rect">
            <a:avLst/>
          </a:prstGeom>
        </p:spPr>
        <p:txBody>
          <a:bodyPr anchor="t" rtlCol="false" tIns="0" lIns="0" bIns="0" rIns="0">
            <a:spAutoFit/>
          </a:bodyPr>
          <a:lstStyle/>
          <a:p>
            <a:pPr>
              <a:lnSpc>
                <a:spcPts val="5522"/>
              </a:lnSpc>
            </a:pPr>
            <a:r>
              <a:rPr lang="en-US" sz="3944">
                <a:solidFill>
                  <a:srgbClr val="FDFDFD"/>
                </a:solidFill>
                <a:latin typeface="Open Sans Extra Bold"/>
              </a:rPr>
              <a:t>Time Series Analysis of Crashes</a:t>
            </a:r>
          </a:p>
          <a:p>
            <a:pPr algn="l" marL="0" indent="0" lvl="0">
              <a:lnSpc>
                <a:spcPts val="7902"/>
              </a:lnSpc>
              <a:spcBef>
                <a:spcPct val="0"/>
              </a:spcBef>
            </a:pPr>
          </a:p>
        </p:txBody>
      </p:sp>
      <p:sp>
        <p:nvSpPr>
          <p:cNvPr name="TextBox 16" id="16"/>
          <p:cNvSpPr txBox="true"/>
          <p:nvPr/>
        </p:nvSpPr>
        <p:spPr>
          <a:xfrm rot="0">
            <a:off x="1424895" y="2916109"/>
            <a:ext cx="5754831" cy="4587088"/>
          </a:xfrm>
          <a:prstGeom prst="rect">
            <a:avLst/>
          </a:prstGeom>
        </p:spPr>
        <p:txBody>
          <a:bodyPr anchor="t" rtlCol="false" tIns="0" lIns="0" bIns="0" rIns="0">
            <a:spAutoFit/>
          </a:bodyPr>
          <a:lstStyle/>
          <a:p>
            <a:pPr algn="l" marL="438490" indent="-219245" lvl="1">
              <a:lnSpc>
                <a:spcPts val="2843"/>
              </a:lnSpc>
              <a:spcBef>
                <a:spcPct val="0"/>
              </a:spcBef>
              <a:buFont typeface="Arial"/>
              <a:buChar char="•"/>
            </a:pPr>
            <a:r>
              <a:rPr lang="en-US" sz="2030" spc="-40" strike="noStrike" u="none">
                <a:solidFill>
                  <a:srgbClr val="FDFDFD"/>
                </a:solidFill>
                <a:latin typeface="Poppins"/>
              </a:rPr>
              <a:t>Line chart visualizes trends of total crashes across different days of the week.</a:t>
            </a:r>
          </a:p>
          <a:p>
            <a:pPr algn="l" marL="438490" indent="-219245" lvl="1">
              <a:lnSpc>
                <a:spcPts val="2843"/>
              </a:lnSpc>
              <a:spcBef>
                <a:spcPct val="0"/>
              </a:spcBef>
              <a:buFont typeface="Arial"/>
              <a:buChar char="•"/>
            </a:pPr>
            <a:r>
              <a:rPr lang="en-US" sz="2030" spc="-40" strike="noStrike" u="none">
                <a:solidFill>
                  <a:srgbClr val="FDFDFD"/>
                </a:solidFill>
                <a:latin typeface="Poppins"/>
              </a:rPr>
              <a:t>Each line labeled with corresponding day and sum of Total Crashes.</a:t>
            </a:r>
          </a:p>
          <a:p>
            <a:pPr algn="l" marL="438490" indent="-219245" lvl="1">
              <a:lnSpc>
                <a:spcPts val="2843"/>
              </a:lnSpc>
              <a:spcBef>
                <a:spcPct val="0"/>
              </a:spcBef>
              <a:buFont typeface="Arial"/>
              <a:buChar char="•"/>
            </a:pPr>
            <a:r>
              <a:rPr lang="en-US" sz="2030" spc="-40" strike="noStrike" u="none">
                <a:solidFill>
                  <a:srgbClr val="FDFDFD"/>
                </a:solidFill>
                <a:latin typeface="Poppins"/>
              </a:rPr>
              <a:t>Friday stands out with highest occurrences, totaling 12,047 crashes.</a:t>
            </a:r>
          </a:p>
          <a:p>
            <a:pPr algn="l" marL="438490" indent="-219245" lvl="1">
              <a:lnSpc>
                <a:spcPts val="2843"/>
              </a:lnSpc>
              <a:spcBef>
                <a:spcPct val="0"/>
              </a:spcBef>
              <a:buFont typeface="Arial"/>
              <a:buChar char="•"/>
            </a:pPr>
            <a:r>
              <a:rPr lang="en-US" sz="2030" spc="-40" strike="noStrike" u="none">
                <a:solidFill>
                  <a:srgbClr val="FDFDFD"/>
                </a:solidFill>
                <a:latin typeface="Poppins"/>
              </a:rPr>
              <a:t>Sunday exhibits lowest crashes with 8,562 accidents.</a:t>
            </a:r>
          </a:p>
          <a:p>
            <a:pPr algn="l" marL="438490" indent="-219245" lvl="1">
              <a:lnSpc>
                <a:spcPts val="2843"/>
              </a:lnSpc>
              <a:spcBef>
                <a:spcPct val="0"/>
              </a:spcBef>
              <a:buFont typeface="Arial"/>
              <a:buChar char="•"/>
            </a:pPr>
            <a:r>
              <a:rPr lang="en-US" sz="2030" spc="-40" strike="noStrike" u="none">
                <a:solidFill>
                  <a:srgbClr val="FDFDFD"/>
                </a:solidFill>
                <a:latin typeface="Poppins"/>
              </a:rPr>
              <a:t>Insights suggest Friday as a day with increased road risk, potentially due to factors like traffic volume or heightened activity levels.</a:t>
            </a:r>
          </a:p>
          <a:p>
            <a:pPr algn="l" marL="0" indent="0" lvl="0">
              <a:lnSpc>
                <a:spcPts val="2843"/>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DAGCQQ4eNjU</dc:identifier>
  <dcterms:modified xsi:type="dcterms:W3CDTF">2011-08-01T06:04:30Z</dcterms:modified>
  <cp:revision>1</cp:revision>
  <dc:title>Jose Cornelio</dc:title>
</cp:coreProperties>
</file>